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8" r:id="rId3"/>
    <p:sldId id="283" r:id="rId4"/>
    <p:sldId id="287" r:id="rId5"/>
    <p:sldId id="279" r:id="rId6"/>
    <p:sldId id="284" r:id="rId7"/>
    <p:sldId id="280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4" autoAdjust="0"/>
    <p:restoredTop sz="99596" autoAdjust="0"/>
  </p:normalViewPr>
  <p:slideViewPr>
    <p:cSldViewPr snapToGrid="0" snapToObjects="1">
      <p:cViewPr varScale="1">
        <p:scale>
          <a:sx n="68" d="100"/>
          <a:sy n="68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-36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591C-5393-B54A-9F36-A24EC9F483BA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D141-C51D-A347-B8F3-A46ED6612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44CF-A213-DA4A-8B80-5E12DCD1323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DDA7-3F32-1441-862E-DB2140458F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DDA7-3F32-1441-862E-DB2140458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7ED1-7E0E-A44F-A1B9-D1F95C970A9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AE68-EE79-5745-895D-A8797F948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536700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6000" b="1" dirty="0" smtClean="0">
                <a:latin typeface="+mn-lt"/>
              </a:rPr>
              <a:t/>
            </a:r>
            <a:br>
              <a:rPr lang="en-US" sz="6000" b="1" dirty="0" smtClean="0">
                <a:latin typeface="+mn-lt"/>
              </a:rPr>
            </a:br>
            <a:r>
              <a:rPr lang="en-US" sz="4900" b="1" dirty="0" smtClean="0">
                <a:latin typeface="+mn-lt"/>
              </a:rPr>
              <a:t>WORKING GROUP 3 </a:t>
            </a:r>
            <a:r>
              <a:rPr lang="en-US" sz="6000" b="1" dirty="0" smtClean="0">
                <a:latin typeface="+mn-lt"/>
              </a:rPr>
              <a:t>COLLECTIONS ARENA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5300" b="1" dirty="0" smtClean="0">
                <a:latin typeface="+mn-lt"/>
              </a:rPr>
              <a:t/>
            </a:r>
            <a:br>
              <a:rPr lang="en-US" sz="5300" b="1" dirty="0" smtClean="0">
                <a:latin typeface="+mn-lt"/>
              </a:rPr>
            </a:br>
            <a:endParaRPr lang="en-US" sz="53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4300"/>
            <a:ext cx="6400800" cy="1549400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WORKING SESSION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</a:rPr>
              <a:t> GENERAL MEETING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Ciudad Real, 20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February 2018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OST_LOGO_High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5688175"/>
            <a:ext cx="2278888" cy="1069650"/>
          </a:xfrm>
          <a:prstGeom prst="rect">
            <a:avLst/>
          </a:prstGeom>
        </p:spPr>
      </p:pic>
      <p:pic>
        <p:nvPicPr>
          <p:cNvPr id="6" name="Picture 5" descr="EU-FLAG_cmyk_CS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538589"/>
            <a:ext cx="1879600" cy="1282736"/>
          </a:xfrm>
          <a:prstGeom prst="rect">
            <a:avLst/>
          </a:prstGeom>
        </p:spPr>
      </p:pic>
      <p:pic>
        <p:nvPicPr>
          <p:cNvPr id="7" name="Picture 6" descr="ERBFacility LOGO F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52893"/>
            <a:ext cx="1916966" cy="22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Task 3.1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 b="1" dirty="0" smtClean="0"/>
              <a:t>Review </a:t>
            </a:r>
            <a:r>
              <a:rPr lang="en-GB" sz="2400" b="1" dirty="0"/>
              <a:t>existing raptor collections in </a:t>
            </a:r>
            <a:r>
              <a:rPr lang="en-GB" sz="2400" b="1" dirty="0" smtClean="0"/>
              <a:t>Europe</a:t>
            </a:r>
            <a:r>
              <a:rPr lang="en-GB" sz="2400" dirty="0" smtClean="0"/>
              <a:t>,</a:t>
            </a:r>
            <a:r>
              <a:rPr lang="en-GB" sz="2400" dirty="0"/>
              <a:t> </a:t>
            </a:r>
            <a:r>
              <a:rPr lang="en-GB" sz="2400" dirty="0" smtClean="0"/>
              <a:t>[Oct </a:t>
            </a:r>
            <a:r>
              <a:rPr lang="en-GB" sz="2400" dirty="0"/>
              <a:t>2017 – Sep 2019</a:t>
            </a:r>
            <a:r>
              <a:rPr lang="en-GB" sz="2400" dirty="0" smtClean="0"/>
              <a:t>], includes consideration </a:t>
            </a:r>
            <a:r>
              <a:rPr lang="en-GB" sz="2400" dirty="0"/>
              <a:t>of: </a:t>
            </a:r>
            <a:endParaRPr lang="en-GB" sz="2400" dirty="0" smtClean="0"/>
          </a:p>
          <a:p>
            <a:pPr lvl="1">
              <a:lnSpc>
                <a:spcPct val="80000"/>
              </a:lnSpc>
            </a:pPr>
            <a:r>
              <a:rPr lang="en-GB" sz="2200" dirty="0" smtClean="0"/>
              <a:t>existing </a:t>
            </a:r>
            <a:r>
              <a:rPr lang="en-GB" sz="2200" dirty="0"/>
              <a:t>collections; </a:t>
            </a:r>
            <a:endParaRPr lang="en-GB" sz="2200" dirty="0" smtClean="0"/>
          </a:p>
          <a:p>
            <a:pPr lvl="1">
              <a:lnSpc>
                <a:spcPct val="80000"/>
              </a:lnSpc>
            </a:pPr>
            <a:r>
              <a:rPr lang="en-GB" sz="2200" dirty="0" smtClean="0"/>
              <a:t>current </a:t>
            </a:r>
            <a:r>
              <a:rPr lang="en-GB" sz="2200" dirty="0"/>
              <a:t>collecting activities; </a:t>
            </a:r>
            <a:endParaRPr lang="en-GB" sz="2200" dirty="0" smtClean="0"/>
          </a:p>
          <a:p>
            <a:pPr lvl="1">
              <a:lnSpc>
                <a:spcPct val="80000"/>
              </a:lnSpc>
            </a:pPr>
            <a:r>
              <a:rPr lang="en-GB" sz="2200" dirty="0" smtClean="0"/>
              <a:t>storage </a:t>
            </a:r>
            <a:r>
              <a:rPr lang="en-GB" sz="2200" dirty="0"/>
              <a:t>facilities</a:t>
            </a:r>
            <a:r>
              <a:rPr lang="en-GB" sz="2200" dirty="0" smtClean="0"/>
              <a:t>;</a:t>
            </a:r>
          </a:p>
          <a:p>
            <a:pPr lvl="1">
              <a:lnSpc>
                <a:spcPct val="80000"/>
              </a:lnSpc>
            </a:pPr>
            <a:r>
              <a:rPr lang="en-GB" sz="2200" dirty="0" smtClean="0"/>
              <a:t>current </a:t>
            </a:r>
            <a:r>
              <a:rPr lang="en-GB" sz="2200" dirty="0"/>
              <a:t>provision for research access to collections, samples exchange; </a:t>
            </a:r>
            <a:endParaRPr lang="en-GB" sz="2200" dirty="0" smtClean="0"/>
          </a:p>
          <a:p>
            <a:pPr lvl="1">
              <a:lnSpc>
                <a:spcPct val="80000"/>
              </a:lnSpc>
            </a:pPr>
            <a:r>
              <a:rPr lang="en-GB" sz="2200" dirty="0" smtClean="0"/>
              <a:t>constraints </a:t>
            </a:r>
            <a:r>
              <a:rPr lang="en-GB" sz="2200" dirty="0"/>
              <a:t>to collection, transport and storage of samples. </a:t>
            </a:r>
            <a:endParaRPr lang="en-GB" sz="2200" dirty="0" smtClean="0"/>
          </a:p>
          <a:p>
            <a:pPr marL="914400" lvl="2" indent="0">
              <a:lnSpc>
                <a:spcPct val="80000"/>
              </a:lnSpc>
              <a:buNone/>
            </a:pPr>
            <a:endParaRPr lang="en-GB" sz="2200" b="1" dirty="0" smtClean="0">
              <a:solidFill>
                <a:srgbClr val="FF0000"/>
              </a:solidFill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D3.1 </a:t>
            </a:r>
            <a:r>
              <a:rPr lang="en-GB" sz="2200" b="1" dirty="0">
                <a:solidFill>
                  <a:srgbClr val="FF0000"/>
                </a:solidFill>
              </a:rPr>
              <a:t>Report &amp; peer reviewed paper</a:t>
            </a:r>
            <a:r>
              <a:rPr lang="en-GB" sz="2200" dirty="0">
                <a:solidFill>
                  <a:srgbClr val="FF0000"/>
                </a:solidFill>
              </a:rPr>
              <a:t> on existing collections in Europe, </a:t>
            </a:r>
            <a:r>
              <a:rPr lang="en-GB" sz="2200" dirty="0" smtClean="0">
                <a:solidFill>
                  <a:srgbClr val="FF0000"/>
                </a:solidFill>
              </a:rPr>
              <a:t>constraints (Sep </a:t>
            </a:r>
            <a:r>
              <a:rPr lang="en-GB" sz="2200" dirty="0">
                <a:solidFill>
                  <a:srgbClr val="FF0000"/>
                </a:solidFill>
              </a:rPr>
              <a:t>2019]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ERBFacility LOGO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0"/>
            <a:ext cx="120339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Task 3.1</a:t>
            </a:r>
            <a:br>
              <a:rPr lang="en-US" b="1" dirty="0" smtClean="0"/>
            </a:br>
            <a:r>
              <a:rPr lang="en-GB" sz="3100" b="1" dirty="0"/>
              <a:t>Review existing raptor collections in Europe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the scope of the Task? </a:t>
            </a:r>
          </a:p>
          <a:p>
            <a:r>
              <a:rPr lang="en-US" dirty="0" smtClean="0"/>
              <a:t>How does it relate to the Field and Analysis arenas?</a:t>
            </a:r>
          </a:p>
          <a:p>
            <a:r>
              <a:rPr lang="en-US" dirty="0" smtClean="0"/>
              <a:t>How can we implement the Task?</a:t>
            </a:r>
          </a:p>
          <a:p>
            <a:pPr lvl="1"/>
            <a:r>
              <a:rPr lang="en-US" dirty="0" smtClean="0"/>
              <a:t>STSM(s)?</a:t>
            </a:r>
          </a:p>
          <a:p>
            <a:pPr lvl="1"/>
            <a:r>
              <a:rPr lang="en-US" dirty="0" smtClean="0"/>
              <a:t>Task Group?</a:t>
            </a:r>
          </a:p>
          <a:p>
            <a:pPr lvl="1"/>
            <a:r>
              <a:rPr lang="en-US" dirty="0" smtClean="0"/>
              <a:t>Other activities?</a:t>
            </a:r>
          </a:p>
          <a:p>
            <a:r>
              <a:rPr lang="en-US" dirty="0" smtClean="0"/>
              <a:t>How can we </a:t>
            </a:r>
            <a:r>
              <a:rPr lang="en-US" dirty="0" err="1" smtClean="0"/>
              <a:t>maximise</a:t>
            </a:r>
            <a:r>
              <a:rPr lang="en-US" dirty="0" smtClean="0"/>
              <a:t> engagement of NHMs, ESBs and other collections?</a:t>
            </a:r>
          </a:p>
          <a:p>
            <a:r>
              <a:rPr lang="en-US" dirty="0" smtClean="0"/>
              <a:t>Who wants to join a Collections Review Task Group? And who else might we invite?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RBFacility LOGO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0"/>
            <a:ext cx="120339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400" dirty="0" err="1" smtClean="0"/>
              <a:t>Offer</a:t>
            </a:r>
            <a:r>
              <a:rPr lang="es-ES" sz="1400" dirty="0" smtClean="0"/>
              <a:t> </a:t>
            </a:r>
            <a:r>
              <a:rPr lang="es-ES" sz="1400" dirty="0" err="1" smtClean="0"/>
              <a:t>from</a:t>
            </a:r>
            <a:r>
              <a:rPr lang="es-ES" sz="1400" dirty="0" smtClean="0"/>
              <a:t> NHM </a:t>
            </a:r>
            <a:r>
              <a:rPr lang="es-ES" sz="1400" dirty="0" err="1" smtClean="0"/>
              <a:t>Belg</a:t>
            </a:r>
            <a:r>
              <a:rPr lang="es-ES" sz="1400" dirty="0" smtClean="0"/>
              <a:t> to </a:t>
            </a:r>
            <a:r>
              <a:rPr lang="es-ES" sz="1400" dirty="0" err="1" smtClean="0"/>
              <a:t>increase</a:t>
            </a:r>
            <a:r>
              <a:rPr lang="es-ES" sz="1400" dirty="0" smtClean="0"/>
              <a:t> </a:t>
            </a:r>
            <a:r>
              <a:rPr lang="es-ES" sz="1400" dirty="0" err="1" smtClean="0"/>
              <a:t>collection</a:t>
            </a:r>
            <a:r>
              <a:rPr lang="es-ES" sz="1400" dirty="0" smtClean="0"/>
              <a:t> and </a:t>
            </a:r>
            <a:r>
              <a:rPr lang="es-ES" sz="1400" dirty="0" err="1" smtClean="0"/>
              <a:t>is</a:t>
            </a:r>
            <a:r>
              <a:rPr lang="es-ES" sz="1400" dirty="0" smtClean="0"/>
              <a:t> </a:t>
            </a:r>
            <a:r>
              <a:rPr lang="es-ES" sz="1400" dirty="0" err="1" smtClean="0"/>
              <a:t>longterm</a:t>
            </a:r>
            <a:r>
              <a:rPr lang="es-ES" sz="1400" dirty="0" smtClean="0"/>
              <a:t> </a:t>
            </a:r>
            <a:r>
              <a:rPr lang="es-ES" sz="1400" dirty="0" err="1" smtClean="0"/>
              <a:t>solution</a:t>
            </a:r>
            <a:r>
              <a:rPr lang="es-ES" sz="1400" dirty="0" smtClean="0"/>
              <a:t>, </a:t>
            </a:r>
            <a:r>
              <a:rPr lang="es-ES" sz="1400" dirty="0" err="1" smtClean="0"/>
              <a:t>needs</a:t>
            </a:r>
            <a:r>
              <a:rPr lang="es-ES" sz="1400" dirty="0" smtClean="0"/>
              <a:t> </a:t>
            </a:r>
            <a:r>
              <a:rPr lang="es-ES" sz="1400" dirty="0" err="1" smtClean="0"/>
              <a:t>advice</a:t>
            </a:r>
            <a:r>
              <a:rPr lang="es-ES" sz="1400" dirty="0" smtClean="0"/>
              <a:t>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storage</a:t>
            </a:r>
            <a:r>
              <a:rPr lang="es-ES" sz="1400" dirty="0" smtClean="0"/>
              <a:t> of </a:t>
            </a:r>
            <a:r>
              <a:rPr lang="es-ES" sz="1400" dirty="0" err="1" smtClean="0"/>
              <a:t>different</a:t>
            </a:r>
            <a:r>
              <a:rPr lang="es-ES" sz="1400" dirty="0" smtClean="0"/>
              <a:t> </a:t>
            </a:r>
            <a:r>
              <a:rPr lang="es-ES" sz="1400" dirty="0" err="1" smtClean="0"/>
              <a:t>tissues</a:t>
            </a:r>
            <a:r>
              <a:rPr lang="es-ES" sz="1400" dirty="0" smtClean="0"/>
              <a:t>, </a:t>
            </a:r>
            <a:r>
              <a:rPr lang="es-ES" sz="1400" dirty="0" err="1" smtClean="0"/>
              <a:t>feather</a:t>
            </a:r>
            <a:r>
              <a:rPr lang="es-ES" sz="1400" dirty="0" smtClean="0"/>
              <a:t> </a:t>
            </a:r>
            <a:r>
              <a:rPr lang="es-ES" sz="1400" dirty="0" err="1" smtClean="0"/>
              <a:t>easy</a:t>
            </a:r>
            <a:r>
              <a:rPr lang="es-ES" sz="1400" dirty="0" smtClean="0"/>
              <a:t> and can be </a:t>
            </a:r>
            <a:r>
              <a:rPr lang="es-ES" sz="1400" dirty="0" err="1" smtClean="0"/>
              <a:t>linked</a:t>
            </a:r>
            <a:r>
              <a:rPr lang="es-ES" sz="1400" dirty="0" smtClean="0"/>
              <a:t> to </a:t>
            </a:r>
            <a:r>
              <a:rPr lang="es-ES" sz="1400" dirty="0" err="1" smtClean="0"/>
              <a:t>ringed</a:t>
            </a:r>
            <a:r>
              <a:rPr lang="es-ES" sz="1400" dirty="0" smtClean="0"/>
              <a:t> </a:t>
            </a:r>
            <a:r>
              <a:rPr lang="es-ES" sz="1400" dirty="0" err="1" smtClean="0"/>
              <a:t>individuals</a:t>
            </a:r>
            <a:r>
              <a:rPr lang="es-ES" sz="1400" dirty="0" smtClean="0"/>
              <a:t> and </a:t>
            </a:r>
            <a:r>
              <a:rPr lang="es-ES" sz="1400" dirty="0" err="1" smtClean="0"/>
              <a:t>their</a:t>
            </a:r>
            <a:r>
              <a:rPr lang="es-ES" sz="1400" dirty="0" smtClean="0"/>
              <a:t> </a:t>
            </a:r>
            <a:r>
              <a:rPr lang="es-ES" sz="1400" dirty="0" err="1" smtClean="0"/>
              <a:t>history</a:t>
            </a:r>
            <a:r>
              <a:rPr lang="es-ES" sz="1400" dirty="0" smtClean="0"/>
              <a:t>, </a:t>
            </a:r>
            <a:r>
              <a:rPr lang="es-ES" sz="1400" dirty="0" err="1" smtClean="0"/>
              <a:t>value</a:t>
            </a:r>
            <a:r>
              <a:rPr lang="es-ES" sz="1400" dirty="0" smtClean="0"/>
              <a:t> of </a:t>
            </a:r>
            <a:r>
              <a:rPr lang="es-ES" sz="1400" dirty="0" err="1" smtClean="0"/>
              <a:t>ringed</a:t>
            </a:r>
            <a:r>
              <a:rPr lang="es-ES" sz="1400" dirty="0" smtClean="0"/>
              <a:t> </a:t>
            </a:r>
            <a:r>
              <a:rPr lang="es-ES" sz="1400" dirty="0" err="1" smtClean="0"/>
              <a:t>birds</a:t>
            </a:r>
            <a:r>
              <a:rPr lang="es-ES" sz="1400" dirty="0" smtClean="0"/>
              <a:t> and link to </a:t>
            </a:r>
            <a:r>
              <a:rPr lang="es-ES" sz="1400" dirty="0" err="1" smtClean="0"/>
              <a:t>Ringing</a:t>
            </a:r>
            <a:r>
              <a:rPr lang="es-ES" sz="1400" dirty="0" smtClean="0"/>
              <a:t> </a:t>
            </a:r>
            <a:r>
              <a:rPr lang="es-ES" sz="1400" dirty="0" err="1" smtClean="0"/>
              <a:t>Schemes</a:t>
            </a:r>
            <a:r>
              <a:rPr lang="es-ES" sz="1400" dirty="0" smtClean="0"/>
              <a:t>, link to Mus </a:t>
            </a:r>
            <a:r>
              <a:rPr lang="es-ES" sz="1400" dirty="0" err="1" smtClean="0"/>
              <a:t>facilitates</a:t>
            </a:r>
            <a:r>
              <a:rPr lang="es-ES" sz="1400" dirty="0" smtClean="0"/>
              <a:t> </a:t>
            </a:r>
            <a:r>
              <a:rPr lang="es-ES" sz="1400" dirty="0" err="1" smtClean="0"/>
              <a:t>permissions</a:t>
            </a:r>
            <a:r>
              <a:rPr lang="es-ES" sz="1400" dirty="0" smtClean="0"/>
              <a:t>, </a:t>
            </a:r>
            <a:r>
              <a:rPr lang="es-ES" sz="1400" dirty="0" err="1" smtClean="0"/>
              <a:t>Museums</a:t>
            </a:r>
            <a:r>
              <a:rPr lang="es-ES" sz="1400" dirty="0" smtClean="0"/>
              <a:t> </a:t>
            </a:r>
            <a:r>
              <a:rPr lang="es-ES" sz="1400" dirty="0" err="1" smtClean="0"/>
              <a:t>should</a:t>
            </a:r>
            <a:r>
              <a:rPr lang="es-ES" sz="1400" dirty="0" smtClean="0"/>
              <a:t> </a:t>
            </a:r>
            <a:r>
              <a:rPr lang="es-ES" sz="1400" dirty="0" err="1" smtClean="0"/>
              <a:t>provide</a:t>
            </a:r>
            <a:r>
              <a:rPr lang="es-ES" sz="1400" dirty="0" smtClean="0"/>
              <a:t> </a:t>
            </a:r>
            <a:r>
              <a:rPr lang="es-ES" sz="1400" dirty="0" err="1" smtClean="0"/>
              <a:t>access</a:t>
            </a:r>
            <a:r>
              <a:rPr lang="es-ES" sz="1400" dirty="0" smtClean="0"/>
              <a:t> </a:t>
            </a:r>
            <a:r>
              <a:rPr lang="es-ES" sz="1400" dirty="0" err="1" smtClean="0"/>
              <a:t>by</a:t>
            </a:r>
            <a:r>
              <a:rPr lang="es-ES" sz="1400" dirty="0" smtClean="0"/>
              <a:t> </a:t>
            </a:r>
            <a:r>
              <a:rPr lang="es-ES" sz="1400" dirty="0" err="1" smtClean="0"/>
              <a:t>remit</a:t>
            </a:r>
            <a:endParaRPr lang="es-ES" sz="1400" dirty="0" smtClean="0"/>
          </a:p>
          <a:p>
            <a:r>
              <a:rPr lang="es-ES" sz="1400" dirty="0" err="1" smtClean="0"/>
              <a:t>Museum</a:t>
            </a:r>
            <a:r>
              <a:rPr lang="es-ES" sz="1400" dirty="0" smtClean="0"/>
              <a:t> in NL </a:t>
            </a:r>
            <a:r>
              <a:rPr lang="es-ES" sz="1400" dirty="0" err="1" smtClean="0"/>
              <a:t>collecting</a:t>
            </a:r>
            <a:r>
              <a:rPr lang="es-ES" sz="1400" dirty="0" smtClean="0"/>
              <a:t> PE </a:t>
            </a:r>
            <a:r>
              <a:rPr lang="es-ES" sz="1400" dirty="0" err="1" smtClean="0"/>
              <a:t>tissues</a:t>
            </a:r>
            <a:endParaRPr lang="es-ES" sz="1400" dirty="0"/>
          </a:p>
          <a:p>
            <a:r>
              <a:rPr lang="es-ES" sz="1400" dirty="0" smtClean="0"/>
              <a:t>AV – </a:t>
            </a:r>
            <a:r>
              <a:rPr lang="es-ES" sz="1400" dirty="0" err="1" smtClean="0"/>
              <a:t>museums</a:t>
            </a:r>
            <a:r>
              <a:rPr lang="es-ES" sz="1400" dirty="0" smtClean="0"/>
              <a:t> </a:t>
            </a:r>
            <a:r>
              <a:rPr lang="es-ES" sz="1400" dirty="0" err="1" smtClean="0"/>
              <a:t>opportunity</a:t>
            </a:r>
            <a:r>
              <a:rPr lang="es-ES" sz="1400" dirty="0" smtClean="0"/>
              <a:t> to </a:t>
            </a:r>
            <a:r>
              <a:rPr lang="es-ES" sz="1400" dirty="0" err="1" smtClean="0"/>
              <a:t>collect</a:t>
            </a:r>
            <a:r>
              <a:rPr lang="es-ES" sz="1400" dirty="0" smtClean="0"/>
              <a:t> </a:t>
            </a:r>
            <a:r>
              <a:rPr lang="es-ES" sz="1400" dirty="0" err="1" smtClean="0"/>
              <a:t>tissues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subsequent</a:t>
            </a:r>
            <a:r>
              <a:rPr lang="es-ES" sz="1400" dirty="0" smtClean="0"/>
              <a:t> </a:t>
            </a:r>
            <a:r>
              <a:rPr lang="es-ES" sz="1400" dirty="0" err="1" smtClean="0"/>
              <a:t>analyses</a:t>
            </a:r>
            <a:r>
              <a:rPr lang="es-ES" sz="1400" dirty="0" smtClean="0"/>
              <a:t>, </a:t>
            </a:r>
            <a:r>
              <a:rPr lang="es-ES" sz="1400" dirty="0" err="1" smtClean="0"/>
              <a:t>issue</a:t>
            </a:r>
            <a:r>
              <a:rPr lang="es-ES" sz="1400" dirty="0" smtClean="0"/>
              <a:t> </a:t>
            </a:r>
            <a:r>
              <a:rPr lang="es-ES" sz="1400" dirty="0" err="1" smtClean="0"/>
              <a:t>is</a:t>
            </a:r>
            <a:r>
              <a:rPr lang="es-ES" sz="1400" dirty="0" smtClean="0"/>
              <a:t> </a:t>
            </a:r>
            <a:r>
              <a:rPr lang="es-ES" sz="1400" dirty="0" err="1" smtClean="0"/>
              <a:t>storage</a:t>
            </a:r>
            <a:r>
              <a:rPr lang="es-ES" sz="1400" dirty="0" smtClean="0"/>
              <a:t> </a:t>
            </a:r>
            <a:r>
              <a:rPr lang="es-ES" sz="1400" dirty="0" err="1" smtClean="0"/>
              <a:t>protocols</a:t>
            </a:r>
            <a:endParaRPr lang="es-ES" sz="1400" dirty="0" smtClean="0"/>
          </a:p>
          <a:p>
            <a:r>
              <a:rPr lang="es-ES" sz="1400" dirty="0" smtClean="0"/>
              <a:t>RD - </a:t>
            </a:r>
            <a:r>
              <a:rPr lang="es-ES" sz="1400" dirty="0" err="1" smtClean="0"/>
              <a:t>exisiting</a:t>
            </a:r>
            <a:r>
              <a:rPr lang="es-ES" sz="1400" dirty="0" smtClean="0"/>
              <a:t> </a:t>
            </a:r>
            <a:r>
              <a:rPr lang="es-ES" sz="1400" dirty="0" err="1" smtClean="0"/>
              <a:t>collaboration</a:t>
            </a:r>
            <a:r>
              <a:rPr lang="es-ES" sz="1400" dirty="0" smtClean="0"/>
              <a:t> </a:t>
            </a:r>
            <a:r>
              <a:rPr lang="es-ES" sz="1400" dirty="0" err="1" smtClean="0"/>
              <a:t>among</a:t>
            </a:r>
            <a:r>
              <a:rPr lang="es-ES" sz="1400" dirty="0" smtClean="0"/>
              <a:t> </a:t>
            </a:r>
            <a:r>
              <a:rPr lang="es-ES" sz="1400" dirty="0" err="1" smtClean="0"/>
              <a:t>museums</a:t>
            </a:r>
            <a:r>
              <a:rPr lang="es-ES" sz="1400" dirty="0" smtClean="0"/>
              <a:t> </a:t>
            </a:r>
            <a:r>
              <a:rPr lang="es-ES" sz="1400" dirty="0" err="1" smtClean="0"/>
              <a:t>offers</a:t>
            </a:r>
            <a:r>
              <a:rPr lang="es-ES" sz="1400" dirty="0" smtClean="0"/>
              <a:t> </a:t>
            </a:r>
            <a:r>
              <a:rPr lang="es-ES" sz="1400" dirty="0" err="1" smtClean="0"/>
              <a:t>opportunity</a:t>
            </a:r>
            <a:r>
              <a:rPr lang="es-ES" sz="1400" dirty="0" smtClean="0"/>
              <a:t> at </a:t>
            </a:r>
            <a:r>
              <a:rPr lang="es-ES" sz="1400" dirty="0" err="1" smtClean="0"/>
              <a:t>their</a:t>
            </a:r>
            <a:r>
              <a:rPr lang="es-ES" sz="1400" dirty="0" smtClean="0"/>
              <a:t> </a:t>
            </a:r>
            <a:r>
              <a:rPr lang="es-ES" sz="1400" dirty="0" err="1" smtClean="0"/>
              <a:t>yearly</a:t>
            </a:r>
            <a:r>
              <a:rPr lang="es-ES" sz="1400" dirty="0" smtClean="0"/>
              <a:t> meetings to </a:t>
            </a:r>
            <a:r>
              <a:rPr lang="es-ES" sz="1400" dirty="0" err="1" smtClean="0"/>
              <a:t>raise</a:t>
            </a:r>
            <a:r>
              <a:rPr lang="es-ES" sz="1400" dirty="0" smtClean="0"/>
              <a:t> </a:t>
            </a:r>
            <a:r>
              <a:rPr lang="es-ES" sz="1400" dirty="0" err="1" smtClean="0"/>
              <a:t>profile</a:t>
            </a:r>
            <a:r>
              <a:rPr lang="es-ES" sz="1400" dirty="0" smtClean="0"/>
              <a:t> of </a:t>
            </a:r>
            <a:r>
              <a:rPr lang="es-ES" sz="1400" dirty="0" err="1" smtClean="0"/>
              <a:t>this</a:t>
            </a:r>
            <a:r>
              <a:rPr lang="es-ES" sz="1400" dirty="0" smtClean="0"/>
              <a:t> </a:t>
            </a:r>
            <a:r>
              <a:rPr lang="es-ES" sz="1400" dirty="0" err="1" smtClean="0"/>
              <a:t>initiative</a:t>
            </a:r>
            <a:r>
              <a:rPr lang="es-ES" sz="1400" dirty="0" smtClean="0"/>
              <a:t> and </a:t>
            </a:r>
            <a:r>
              <a:rPr lang="es-ES" sz="1400" dirty="0" err="1" smtClean="0"/>
              <a:t>provide</a:t>
            </a:r>
            <a:r>
              <a:rPr lang="es-ES" sz="1400" dirty="0" smtClean="0"/>
              <a:t> </a:t>
            </a:r>
            <a:r>
              <a:rPr lang="es-ES" sz="1400" dirty="0" err="1" smtClean="0"/>
              <a:t>advice</a:t>
            </a:r>
            <a:r>
              <a:rPr lang="es-ES" sz="1400" dirty="0" smtClean="0"/>
              <a:t>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protocols</a:t>
            </a:r>
            <a:r>
              <a:rPr lang="es-ES" sz="1400" dirty="0" smtClean="0"/>
              <a:t> in </a:t>
            </a:r>
            <a:r>
              <a:rPr lang="es-ES" sz="1400" dirty="0" err="1" smtClean="0"/>
              <a:t>preparing</a:t>
            </a:r>
            <a:r>
              <a:rPr lang="es-ES" sz="1400" dirty="0" smtClean="0"/>
              <a:t> </a:t>
            </a:r>
            <a:r>
              <a:rPr lang="es-ES" sz="1400" dirty="0" err="1" smtClean="0"/>
              <a:t>specimens</a:t>
            </a:r>
            <a:r>
              <a:rPr lang="es-ES" sz="1400" dirty="0" smtClean="0"/>
              <a:t> and </a:t>
            </a:r>
            <a:r>
              <a:rPr lang="es-ES" sz="1400" dirty="0" err="1" smtClean="0"/>
              <a:t>tissue</a:t>
            </a:r>
            <a:r>
              <a:rPr lang="es-ES" sz="1400" dirty="0" smtClean="0"/>
              <a:t> </a:t>
            </a:r>
            <a:r>
              <a:rPr lang="es-ES" sz="1400" dirty="0" err="1" smtClean="0"/>
              <a:t>storage</a:t>
            </a:r>
            <a:r>
              <a:rPr lang="es-ES" sz="1400" dirty="0" smtClean="0"/>
              <a:t> </a:t>
            </a:r>
          </a:p>
          <a:p>
            <a:r>
              <a:rPr lang="es-ES" sz="1400" dirty="0" smtClean="0"/>
              <a:t>Q.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databases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672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Task 3.2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dirty="0" smtClean="0"/>
              <a:t>Develop </a:t>
            </a:r>
            <a:r>
              <a:rPr lang="en-GB" sz="2600" b="1" dirty="0"/>
              <a:t>framework for a distributed European Raptor Specimen Bank</a:t>
            </a:r>
            <a:r>
              <a:rPr lang="en-GB" sz="2600" dirty="0"/>
              <a:t> </a:t>
            </a:r>
            <a:r>
              <a:rPr lang="en-GB" sz="2600" b="1" dirty="0"/>
              <a:t>(</a:t>
            </a:r>
            <a:r>
              <a:rPr lang="en-GB" sz="2600" b="1" dirty="0" err="1"/>
              <a:t>ERSpeB</a:t>
            </a:r>
            <a:r>
              <a:rPr lang="en-GB" sz="2600" b="1" dirty="0"/>
              <a:t>)</a:t>
            </a:r>
            <a:r>
              <a:rPr lang="en-GB" sz="2600" dirty="0"/>
              <a:t> for contaminant </a:t>
            </a:r>
            <a:r>
              <a:rPr lang="en-GB" sz="2600" dirty="0" smtClean="0"/>
              <a:t>monitoring [Oct </a:t>
            </a:r>
            <a:r>
              <a:rPr lang="en-GB" sz="2600" dirty="0"/>
              <a:t>2018 – Sep 2020</a:t>
            </a:r>
            <a:r>
              <a:rPr lang="en-GB" sz="2600" dirty="0" smtClean="0"/>
              <a:t>], includes consideration </a:t>
            </a:r>
            <a:r>
              <a:rPr lang="en-GB" sz="2600" dirty="0"/>
              <a:t>of: </a:t>
            </a:r>
            <a:endParaRPr lang="en-GB" sz="2600" dirty="0" smtClean="0"/>
          </a:p>
          <a:p>
            <a:pPr lvl="1"/>
            <a:r>
              <a:rPr lang="en-GB" sz="2400" dirty="0" smtClean="0"/>
              <a:t>collecting </a:t>
            </a:r>
            <a:r>
              <a:rPr lang="en-GB" sz="2400" dirty="0"/>
              <a:t>priorities (in relation to needs </a:t>
            </a:r>
            <a:r>
              <a:rPr lang="en-GB" sz="2400" dirty="0" smtClean="0"/>
              <a:t>of WGs1</a:t>
            </a:r>
            <a:r>
              <a:rPr lang="en-GB" sz="2400" dirty="0"/>
              <a:t>&amp;2)</a:t>
            </a:r>
            <a:r>
              <a:rPr lang="en-GB" sz="2400" dirty="0" smtClean="0"/>
              <a:t>;</a:t>
            </a:r>
          </a:p>
          <a:p>
            <a:pPr lvl="1"/>
            <a:r>
              <a:rPr lang="en-GB" sz="2400" dirty="0" smtClean="0"/>
              <a:t>potential </a:t>
            </a:r>
            <a:r>
              <a:rPr lang="en-GB" sz="2400" dirty="0"/>
              <a:t>for collections to accept new specimens from the field arena; </a:t>
            </a:r>
            <a:endParaRPr lang="en-GB" sz="2400" dirty="0" smtClean="0"/>
          </a:p>
          <a:p>
            <a:pPr lvl="1"/>
            <a:r>
              <a:rPr lang="en-GB" sz="2400" dirty="0" smtClean="0"/>
              <a:t>sources </a:t>
            </a:r>
            <a:r>
              <a:rPr lang="en-GB" sz="2400" dirty="0"/>
              <a:t>for new specimens (in relation to </a:t>
            </a:r>
            <a:r>
              <a:rPr lang="en-GB" sz="2400" dirty="0" smtClean="0"/>
              <a:t>WG3);</a:t>
            </a:r>
          </a:p>
          <a:p>
            <a:pPr lvl="1"/>
            <a:r>
              <a:rPr lang="en-GB" sz="2400" dirty="0" smtClean="0"/>
              <a:t>storage </a:t>
            </a:r>
            <a:r>
              <a:rPr lang="en-GB" sz="2400" dirty="0"/>
              <a:t>needs</a:t>
            </a:r>
            <a:r>
              <a:rPr lang="en-GB" sz="2400" dirty="0" smtClean="0"/>
              <a:t>;</a:t>
            </a:r>
          </a:p>
          <a:p>
            <a:pPr lvl="1"/>
            <a:r>
              <a:rPr lang="en-GB" sz="2400" dirty="0" smtClean="0"/>
              <a:t>potential </a:t>
            </a:r>
            <a:r>
              <a:rPr lang="en-GB" sz="2400" dirty="0"/>
              <a:t>to establish new (regional) collections; </a:t>
            </a:r>
            <a:endParaRPr lang="en-GB" sz="2400" dirty="0" smtClean="0"/>
          </a:p>
          <a:p>
            <a:pPr lvl="1"/>
            <a:r>
              <a:rPr lang="en-GB" sz="2400" dirty="0" smtClean="0"/>
              <a:t>enhanced </a:t>
            </a:r>
            <a:r>
              <a:rPr lang="en-GB" sz="2400" dirty="0"/>
              <a:t>provision for research access to collections; </a:t>
            </a:r>
            <a:endParaRPr lang="en-GB" sz="2400" dirty="0" smtClean="0"/>
          </a:p>
          <a:p>
            <a:pPr lvl="1"/>
            <a:r>
              <a:rPr lang="en-GB" sz="2400" dirty="0" smtClean="0"/>
              <a:t>measures </a:t>
            </a:r>
            <a:r>
              <a:rPr lang="en-GB" sz="2400" dirty="0"/>
              <a:t>to resolve constraints to collection, transport, storage of </a:t>
            </a:r>
            <a:r>
              <a:rPr lang="en-GB" sz="2400" dirty="0" smtClean="0"/>
              <a:t>samples.</a:t>
            </a:r>
          </a:p>
          <a:p>
            <a:pPr marL="857250" lvl="2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D3.2 </a:t>
            </a:r>
            <a:r>
              <a:rPr lang="en-GB" b="1" dirty="0">
                <a:solidFill>
                  <a:srgbClr val="FF0000"/>
                </a:solidFill>
              </a:rPr>
              <a:t>Technical specs and peer-reviewed paper on </a:t>
            </a:r>
            <a:r>
              <a:rPr lang="en-GB" b="1" dirty="0" err="1">
                <a:solidFill>
                  <a:srgbClr val="FF0000"/>
                </a:solidFill>
              </a:rPr>
              <a:t>ERSpeB</a:t>
            </a:r>
            <a:r>
              <a:rPr lang="en-GB" b="1" dirty="0">
                <a:solidFill>
                  <a:srgbClr val="FF0000"/>
                </a:solidFill>
              </a:rPr>
              <a:t> framework</a:t>
            </a:r>
            <a:r>
              <a:rPr lang="en-GB" dirty="0">
                <a:solidFill>
                  <a:srgbClr val="FF0000"/>
                </a:solidFill>
              </a:rPr>
              <a:t>. </a:t>
            </a:r>
            <a:r>
              <a:rPr lang="en-GB" dirty="0" smtClean="0">
                <a:solidFill>
                  <a:srgbClr val="FF0000"/>
                </a:solidFill>
              </a:rPr>
              <a:t>[Sep </a:t>
            </a:r>
            <a:r>
              <a:rPr lang="en-GB" dirty="0">
                <a:solidFill>
                  <a:srgbClr val="FF0000"/>
                </a:solidFill>
              </a:rPr>
              <a:t>2020</a:t>
            </a:r>
            <a:r>
              <a:rPr lang="en-GB" dirty="0" smtClean="0">
                <a:solidFill>
                  <a:srgbClr val="FF0000"/>
                </a:solidFill>
              </a:rPr>
              <a:t>]</a:t>
            </a:r>
          </a:p>
          <a:p>
            <a:pPr marL="857250" lvl="2" indent="0">
              <a:buNone/>
            </a:pPr>
            <a:endParaRPr lang="en-GB" sz="2600" dirty="0">
              <a:solidFill>
                <a:srgbClr val="FF0000"/>
              </a:solidFill>
            </a:endParaRPr>
          </a:p>
          <a:p>
            <a:pPr marL="857250" lvl="2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ERBFacility LOGO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0"/>
            <a:ext cx="120339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Task 3.2</a:t>
            </a:r>
            <a:br>
              <a:rPr lang="en-US" b="1" dirty="0" smtClean="0"/>
            </a:br>
            <a:r>
              <a:rPr lang="en-US" b="1" dirty="0" smtClean="0"/>
              <a:t>    </a:t>
            </a:r>
            <a:r>
              <a:rPr lang="en-GB" sz="3200" b="1" dirty="0" smtClean="0"/>
              <a:t>Develop </a:t>
            </a:r>
            <a:r>
              <a:rPr lang="en-GB" sz="3200" b="1" dirty="0"/>
              <a:t>framework for a distributed European Raptor Specimen Bank</a:t>
            </a:r>
            <a:r>
              <a:rPr lang="en-GB" sz="3200" dirty="0"/>
              <a:t> </a:t>
            </a:r>
            <a:r>
              <a:rPr lang="en-GB" sz="3200" b="1" dirty="0"/>
              <a:t>(</a:t>
            </a:r>
            <a:r>
              <a:rPr lang="en-GB" sz="3200" b="1" dirty="0" err="1" smtClean="0"/>
              <a:t>ERSpeB</a:t>
            </a:r>
            <a:r>
              <a:rPr lang="en-GB" sz="3200" b="1" dirty="0" smtClean="0"/>
              <a:t>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78"/>
            <a:ext cx="8229600" cy="42493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do we mean by a ‘</a:t>
            </a:r>
            <a:r>
              <a:rPr lang="en-US" i="1" dirty="0" smtClean="0"/>
              <a:t>distributed</a:t>
            </a:r>
            <a:r>
              <a:rPr lang="en-US" dirty="0" smtClean="0"/>
              <a:t>’ European Raptor Specimen Bank?</a:t>
            </a:r>
          </a:p>
          <a:p>
            <a:r>
              <a:rPr lang="en-US" dirty="0" smtClean="0"/>
              <a:t>What issues should be addressed within the ‘</a:t>
            </a:r>
            <a:r>
              <a:rPr lang="en-US" i="1" dirty="0" smtClean="0"/>
              <a:t>Framework</a:t>
            </a:r>
            <a:r>
              <a:rPr lang="en-US" dirty="0" smtClean="0"/>
              <a:t>’ for the </a:t>
            </a:r>
            <a:r>
              <a:rPr lang="en-US" dirty="0" err="1" smtClean="0"/>
              <a:t>EPSpeB</a:t>
            </a:r>
            <a:r>
              <a:rPr lang="en-US" dirty="0" smtClean="0"/>
              <a:t>?</a:t>
            </a:r>
          </a:p>
          <a:p>
            <a:r>
              <a:rPr lang="en-US" dirty="0"/>
              <a:t>How does it relate to the Field and Analysis arenas?</a:t>
            </a:r>
          </a:p>
          <a:p>
            <a:r>
              <a:rPr lang="en-US" dirty="0" smtClean="0"/>
              <a:t>How can we implement the task?</a:t>
            </a:r>
          </a:p>
          <a:p>
            <a:pPr lvl="1"/>
            <a:r>
              <a:rPr lang="en-US" dirty="0" smtClean="0"/>
              <a:t>STSM(s)?</a:t>
            </a:r>
          </a:p>
          <a:p>
            <a:pPr lvl="1"/>
            <a:r>
              <a:rPr lang="en-US" dirty="0" smtClean="0"/>
              <a:t>Task Group?</a:t>
            </a:r>
          </a:p>
          <a:p>
            <a:pPr lvl="1"/>
            <a:r>
              <a:rPr lang="en-US" dirty="0" smtClean="0"/>
              <a:t>Other activities?</a:t>
            </a:r>
          </a:p>
          <a:p>
            <a:r>
              <a:rPr lang="en-US" dirty="0" smtClean="0"/>
              <a:t>How can we </a:t>
            </a:r>
            <a:r>
              <a:rPr lang="en-US" dirty="0" err="1" smtClean="0"/>
              <a:t>maximise</a:t>
            </a:r>
            <a:r>
              <a:rPr lang="en-US" dirty="0" smtClean="0"/>
              <a:t> engagement of NHMs, ESBs and other collections?</a:t>
            </a:r>
          </a:p>
          <a:p>
            <a:r>
              <a:rPr lang="en-US" dirty="0" smtClean="0"/>
              <a:t>Who wants to join a </a:t>
            </a:r>
            <a:r>
              <a:rPr lang="en-US" dirty="0" err="1" smtClean="0"/>
              <a:t>ERSpeB</a:t>
            </a:r>
            <a:r>
              <a:rPr lang="en-US" dirty="0" smtClean="0"/>
              <a:t> Framework Task Group? And who else might we invite?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RBFacility LOGO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0"/>
            <a:ext cx="120339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Task 3.3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400" b="1" dirty="0" smtClean="0"/>
              <a:t>Design </a:t>
            </a:r>
            <a:r>
              <a:rPr lang="en-GB" sz="2400" b="1" dirty="0"/>
              <a:t>and construct a </a:t>
            </a:r>
            <a:r>
              <a:rPr lang="en-GB" sz="2400" b="1" i="1" dirty="0"/>
              <a:t>meta-database</a:t>
            </a:r>
            <a:r>
              <a:rPr lang="en-GB" sz="2400" dirty="0"/>
              <a:t> (linked to </a:t>
            </a:r>
            <a:r>
              <a:rPr lang="en-GB" sz="2400" dirty="0" err="1"/>
              <a:t>IPCheM</a:t>
            </a:r>
            <a:r>
              <a:rPr lang="en-GB" sz="2400" dirty="0"/>
              <a:t>) of existing raptor specimens and of any related contaminant </a:t>
            </a:r>
            <a:r>
              <a:rPr lang="en-GB" sz="2400" dirty="0" smtClean="0"/>
              <a:t>data </a:t>
            </a:r>
            <a:r>
              <a:rPr lang="en-GB" sz="2400" dirty="0"/>
              <a:t>[Apr 2019-Jun 2021</a:t>
            </a:r>
            <a:r>
              <a:rPr lang="en-GB" sz="2400" dirty="0" smtClean="0"/>
              <a:t>] involving:</a:t>
            </a:r>
          </a:p>
          <a:p>
            <a:pPr lvl="1"/>
            <a:r>
              <a:rPr lang="en-GB" sz="2200" dirty="0" smtClean="0"/>
              <a:t>developing </a:t>
            </a:r>
            <a:r>
              <a:rPr lang="en-GB" sz="2200" dirty="0"/>
              <a:t>standards for the digital description and online publication of raptor samples and related data</a:t>
            </a:r>
            <a:r>
              <a:rPr lang="en-GB" sz="2200" dirty="0" smtClean="0"/>
              <a:t>;</a:t>
            </a:r>
          </a:p>
          <a:p>
            <a:pPr lvl="1"/>
            <a:r>
              <a:rPr lang="en-GB" sz="2200" dirty="0" smtClean="0"/>
              <a:t>developing </a:t>
            </a:r>
            <a:r>
              <a:rPr lang="en-GB" sz="2200" dirty="0"/>
              <a:t>systems and protocols for web-based exchange, analysis and mapping of this </a:t>
            </a:r>
            <a:r>
              <a:rPr lang="en-GB" sz="2200" dirty="0" smtClean="0"/>
              <a:t>data;</a:t>
            </a:r>
          </a:p>
          <a:p>
            <a:pPr lvl="1"/>
            <a:r>
              <a:rPr lang="en-GB" sz="2200" dirty="0" smtClean="0"/>
              <a:t>stimulating </a:t>
            </a:r>
            <a:r>
              <a:rPr lang="en-GB" sz="2200" dirty="0"/>
              <a:t>digitisation of </a:t>
            </a:r>
            <a:r>
              <a:rPr lang="en-GB" sz="2200" dirty="0" smtClean="0"/>
              <a:t>collections.</a:t>
            </a:r>
          </a:p>
          <a:p>
            <a:pPr marL="457200" lvl="1" indent="0">
              <a:buNone/>
            </a:pPr>
            <a:r>
              <a:rPr lang="en-GB" sz="2200" dirty="0" smtClean="0"/>
              <a:t> </a:t>
            </a:r>
          </a:p>
          <a:p>
            <a:pPr marL="857250" lvl="2" indent="0"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D3.3 Meta-database</a:t>
            </a:r>
            <a:r>
              <a:rPr lang="en-GB" sz="2200" dirty="0" smtClean="0">
                <a:solidFill>
                  <a:srgbClr val="FF0000"/>
                </a:solidFill>
              </a:rPr>
              <a:t> of raptor specimens, linked to </a:t>
            </a:r>
            <a:r>
              <a:rPr lang="en-GB" sz="2200" dirty="0" err="1" smtClean="0">
                <a:solidFill>
                  <a:srgbClr val="FF0000"/>
                </a:solidFill>
              </a:rPr>
              <a:t>IPCheM</a:t>
            </a:r>
            <a:r>
              <a:rPr lang="en-GB" sz="2200" dirty="0" smtClean="0">
                <a:solidFill>
                  <a:srgbClr val="FF0000"/>
                </a:solidFill>
              </a:rPr>
              <a:t>. [Jun 2021]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ERBFacility LOGO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0"/>
            <a:ext cx="120339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 Task 3.3</a:t>
            </a:r>
            <a:br>
              <a:rPr lang="en-US" b="1" dirty="0" smtClean="0"/>
            </a:br>
            <a:r>
              <a:rPr lang="en-GB" sz="3100" b="1" dirty="0"/>
              <a:t>Design and construct a </a:t>
            </a:r>
            <a:r>
              <a:rPr lang="en-GB" sz="3100" b="1" i="1" dirty="0"/>
              <a:t>meta-database</a:t>
            </a:r>
            <a:r>
              <a:rPr lang="en-GB" sz="3100" dirty="0"/>
              <a:t> 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should be the purpose and scope of the meta-database?</a:t>
            </a:r>
          </a:p>
          <a:p>
            <a:r>
              <a:rPr lang="en-US" dirty="0"/>
              <a:t>How does it relate to the Field and Analysis arenas?</a:t>
            </a:r>
          </a:p>
          <a:p>
            <a:r>
              <a:rPr lang="en-US" dirty="0" smtClean="0"/>
              <a:t>How can we implement the task?</a:t>
            </a:r>
          </a:p>
          <a:p>
            <a:pPr lvl="1"/>
            <a:r>
              <a:rPr lang="en-US" dirty="0" smtClean="0"/>
              <a:t>STSM(s)?</a:t>
            </a:r>
          </a:p>
          <a:p>
            <a:pPr lvl="1"/>
            <a:r>
              <a:rPr lang="en-US" dirty="0" smtClean="0"/>
              <a:t>Task Group?</a:t>
            </a:r>
          </a:p>
          <a:p>
            <a:pPr lvl="1"/>
            <a:r>
              <a:rPr lang="en-US" dirty="0" smtClean="0"/>
              <a:t>Other activities?</a:t>
            </a:r>
          </a:p>
          <a:p>
            <a:r>
              <a:rPr lang="en-US" dirty="0" smtClean="0"/>
              <a:t>How can we </a:t>
            </a:r>
            <a:r>
              <a:rPr lang="en-US" dirty="0" err="1" smtClean="0"/>
              <a:t>maximise</a:t>
            </a:r>
            <a:r>
              <a:rPr lang="en-US" dirty="0" smtClean="0"/>
              <a:t> engagement of NHMs, ESBs and other collections?</a:t>
            </a:r>
          </a:p>
          <a:p>
            <a:r>
              <a:rPr lang="en-US" dirty="0" smtClean="0"/>
              <a:t>Who wants to join a Meta-database Task Group? And who else might we invite?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RBFacility LOGO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0"/>
            <a:ext cx="120339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 descr="DSC_6180a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24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601</Words>
  <Application>Microsoft Office PowerPoint</Application>
  <PresentationFormat>Presentación en pantalla (4:3)</PresentationFormat>
  <Paragraphs>72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WORKING GROUP 3 COLLECTIONS ARENA  </vt:lpstr>
      <vt:lpstr>Task 3.1</vt:lpstr>
      <vt:lpstr>Questions Task 3.1 Review existing raptor collections in Europe</vt:lpstr>
      <vt:lpstr>Presentación de PowerPoint</vt:lpstr>
      <vt:lpstr>Task 3.2</vt:lpstr>
      <vt:lpstr>Questions Task 3.2     Develop framework for a distributed European Raptor Specimen Bank (ERSpeB)</vt:lpstr>
      <vt:lpstr>Task 3.3</vt:lpstr>
      <vt:lpstr>Questions Task 3.3 Design and construct a meta-database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ERBFacility</dc:title>
  <dc:creator>Guy DUKE</dc:creator>
  <cp:lastModifiedBy>BIBLIOTECA</cp:lastModifiedBy>
  <cp:revision>81</cp:revision>
  <cp:lastPrinted>2018-02-17T18:52:53Z</cp:lastPrinted>
  <dcterms:created xsi:type="dcterms:W3CDTF">2017-10-16T08:09:03Z</dcterms:created>
  <dcterms:modified xsi:type="dcterms:W3CDTF">2018-02-20T15:25:42Z</dcterms:modified>
</cp:coreProperties>
</file>