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83" r:id="rId4"/>
    <p:sldId id="279" r:id="rId5"/>
    <p:sldId id="289" r:id="rId6"/>
    <p:sldId id="287" r:id="rId7"/>
    <p:sldId id="288" r:id="rId8"/>
    <p:sldId id="290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96" autoAdjust="0"/>
  </p:normalViewPr>
  <p:slideViewPr>
    <p:cSldViewPr snapToGrid="0" snapToObjects="1">
      <p:cViewPr>
        <p:scale>
          <a:sx n="90" d="100"/>
          <a:sy n="90" d="100"/>
        </p:scale>
        <p:origin x="-15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-36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E591C-5393-B54A-9F36-A24EC9F483BA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4D141-C51D-A347-B8F3-A46ED661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3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544CF-A213-DA4A-8B80-5E12DCD13233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1DDA7-3F32-1441-862E-DB2140458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DDA7-3F32-1441-862E-DB2140458F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5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9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6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0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4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4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6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3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4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7ED1-7E0E-A44F-A1B9-D1F95C970A9F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AE68-EE79-5745-895D-A8797F948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536700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6000" b="1" dirty="0" smtClean="0">
                <a:latin typeface="+mn-lt"/>
              </a:rPr>
              <a:t/>
            </a:r>
            <a:br>
              <a:rPr lang="en-US" sz="6000" b="1" dirty="0" smtClean="0">
                <a:latin typeface="+mn-lt"/>
              </a:rPr>
            </a:br>
            <a:r>
              <a:rPr lang="en-US" sz="4900" b="1" dirty="0" smtClean="0">
                <a:latin typeface="+mn-lt"/>
              </a:rPr>
              <a:t>WORKING GROUP 3 </a:t>
            </a:r>
            <a:r>
              <a:rPr lang="en-US" sz="6000" b="1" dirty="0" smtClean="0">
                <a:latin typeface="+mn-lt"/>
              </a:rPr>
              <a:t>COLLECTIONS ARENA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5300" b="1" dirty="0" smtClean="0">
                <a:latin typeface="+mn-lt"/>
              </a:rPr>
              <a:t/>
            </a:r>
            <a:br>
              <a:rPr lang="en-US" sz="5300" b="1" dirty="0" smtClean="0">
                <a:latin typeface="+mn-lt"/>
              </a:rPr>
            </a:br>
            <a:endParaRPr lang="en-US" sz="53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4300"/>
            <a:ext cx="6400800" cy="1549400"/>
          </a:xfrm>
          <a:noFill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FINAL PLENARY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400" b="1" dirty="0" smtClean="0">
                <a:solidFill>
                  <a:schemeClr val="tx1"/>
                </a:solidFill>
              </a:rPr>
              <a:t> GENERAL MEETING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Ciudad Real, </a:t>
            </a:r>
            <a:r>
              <a:rPr lang="en-US" sz="2400" b="1" dirty="0" smtClean="0">
                <a:solidFill>
                  <a:schemeClr val="tx1"/>
                </a:solidFill>
              </a:rPr>
              <a:t>22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2400" b="1" dirty="0" smtClean="0">
                <a:solidFill>
                  <a:schemeClr val="tx1"/>
                </a:solidFill>
              </a:rPr>
              <a:t> February </a:t>
            </a:r>
            <a:r>
              <a:rPr lang="en-US" sz="2400" b="1" dirty="0" smtClean="0">
                <a:solidFill>
                  <a:schemeClr val="tx1"/>
                </a:solidFill>
              </a:rPr>
              <a:t>2018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COST_LOGO_High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" y="5688175"/>
            <a:ext cx="2278888" cy="1069650"/>
          </a:xfrm>
          <a:prstGeom prst="rect">
            <a:avLst/>
          </a:prstGeom>
        </p:spPr>
      </p:pic>
      <p:pic>
        <p:nvPicPr>
          <p:cNvPr id="6" name="Picture 5" descr="EU-FLAG_cmyk_CS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5538589"/>
            <a:ext cx="1879600" cy="1282736"/>
          </a:xfrm>
          <a:prstGeom prst="rect">
            <a:avLst/>
          </a:prstGeom>
        </p:spPr>
      </p:pic>
      <p:pic>
        <p:nvPicPr>
          <p:cNvPr id="7" name="Picture 6" descr="ERBFacility LOGO FINA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" y="52893"/>
            <a:ext cx="1916966" cy="22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4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Tasks WG3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960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/>
              <a:t>Review </a:t>
            </a:r>
            <a:r>
              <a:rPr lang="en-GB" sz="2400" b="1" dirty="0"/>
              <a:t>existing raptor collections in </a:t>
            </a:r>
            <a:r>
              <a:rPr lang="en-GB" sz="2400" b="1" dirty="0" smtClean="0"/>
              <a:t>Europe</a:t>
            </a:r>
            <a:r>
              <a:rPr lang="en-GB" sz="2400" dirty="0" smtClean="0"/>
              <a:t>,</a:t>
            </a:r>
            <a:r>
              <a:rPr lang="en-GB" sz="2400" dirty="0"/>
              <a:t> </a:t>
            </a:r>
            <a:r>
              <a:rPr lang="en-GB" sz="2400" dirty="0" smtClean="0"/>
              <a:t>[Oct </a:t>
            </a:r>
            <a:r>
              <a:rPr lang="en-GB" sz="2400" dirty="0"/>
              <a:t>2017 – Sep 2019</a:t>
            </a:r>
            <a:r>
              <a:rPr lang="en-GB" sz="2400" dirty="0" smtClean="0"/>
              <a:t>]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Develop framework for a distributed European Raptor Specimen Bank</a:t>
            </a:r>
            <a:r>
              <a:rPr lang="en-GB" sz="2400" dirty="0"/>
              <a:t> </a:t>
            </a:r>
            <a:r>
              <a:rPr lang="en-GB" sz="2400" b="1" dirty="0"/>
              <a:t>(</a:t>
            </a:r>
            <a:r>
              <a:rPr lang="en-GB" sz="2400" b="1" dirty="0" err="1"/>
              <a:t>ERSpeB</a:t>
            </a:r>
            <a:r>
              <a:rPr lang="en-GB" sz="2400" b="1" dirty="0"/>
              <a:t>)</a:t>
            </a:r>
            <a:r>
              <a:rPr lang="en-GB" sz="2400" dirty="0"/>
              <a:t> for contaminant monitoring [Oct 2018 – Sep 2020</a:t>
            </a:r>
            <a:r>
              <a:rPr lang="en-GB" sz="2400" dirty="0" smtClean="0"/>
              <a:t>]</a:t>
            </a:r>
          </a:p>
          <a:p>
            <a:pPr>
              <a:lnSpc>
                <a:spcPct val="80000"/>
              </a:lnSpc>
            </a:pPr>
            <a:r>
              <a:rPr lang="en-GB" sz="2400" b="1" dirty="0" smtClean="0"/>
              <a:t>Design </a:t>
            </a:r>
            <a:r>
              <a:rPr lang="en-GB" sz="2400" b="1" dirty="0"/>
              <a:t>and construct a meta-database</a:t>
            </a:r>
            <a:r>
              <a:rPr lang="en-GB" sz="2400" dirty="0"/>
              <a:t> (linked to </a:t>
            </a:r>
            <a:r>
              <a:rPr lang="en-GB" sz="2400" dirty="0" err="1"/>
              <a:t>IPCheM</a:t>
            </a:r>
            <a:r>
              <a:rPr lang="en-GB" sz="2400" dirty="0"/>
              <a:t>) of existing raptor specimens and of any related contaminant data [Apr 2019-Jun 2021] </a:t>
            </a: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US" sz="2400" b="1" dirty="0"/>
              <a:t>Develop guidance on using raptor specimens </a:t>
            </a:r>
            <a:r>
              <a:rPr lang="en-US" sz="2400" dirty="0"/>
              <a:t>in collections for </a:t>
            </a:r>
            <a:r>
              <a:rPr lang="en-US" sz="2400" dirty="0" err="1" smtClean="0"/>
              <a:t>biomonitoring</a:t>
            </a:r>
            <a:r>
              <a:rPr lang="en-US" sz="2400" dirty="0" smtClean="0"/>
              <a:t> [Apr 2020-Jun 2021]</a:t>
            </a:r>
            <a:endParaRPr lang="en-US" sz="2400" dirty="0"/>
          </a:p>
        </p:txBody>
      </p:sp>
      <p:pic>
        <p:nvPicPr>
          <p:cNvPr id="7" name="Picture 6" descr="ERBFacility LOGO F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" y="0"/>
            <a:ext cx="120339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2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Feedback – the resource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ESBs </a:t>
            </a:r>
            <a:r>
              <a:rPr lang="en-US" b="1" dirty="0"/>
              <a:t>and </a:t>
            </a:r>
            <a:r>
              <a:rPr lang="en-US" b="1" dirty="0" smtClean="0"/>
              <a:t>research </a:t>
            </a:r>
            <a:r>
              <a:rPr lang="en-US" b="1" dirty="0"/>
              <a:t>institutes around Europe house relevant raptors </a:t>
            </a:r>
            <a:r>
              <a:rPr lang="en-US" b="1" dirty="0" smtClean="0"/>
              <a:t>samples </a:t>
            </a:r>
            <a:r>
              <a:rPr lang="en-US" dirty="0" smtClean="0"/>
              <a:t>- designed for contaminant </a:t>
            </a:r>
            <a:r>
              <a:rPr lang="en-US" dirty="0"/>
              <a:t>monitoring.</a:t>
            </a:r>
          </a:p>
          <a:p>
            <a:pPr lvl="0"/>
            <a:r>
              <a:rPr lang="en-US" dirty="0" smtClean="0"/>
              <a:t>300+ </a:t>
            </a:r>
            <a:r>
              <a:rPr lang="en-US" dirty="0"/>
              <a:t>NHMs with </a:t>
            </a:r>
            <a:r>
              <a:rPr lang="en-US" b="1" dirty="0"/>
              <a:t>historic bird </a:t>
            </a:r>
            <a:r>
              <a:rPr lang="en-US" b="1" dirty="0" smtClean="0"/>
              <a:t>collections </a:t>
            </a:r>
            <a:r>
              <a:rPr lang="en-US" dirty="0" smtClean="0"/>
              <a:t>– </a:t>
            </a:r>
            <a:r>
              <a:rPr lang="en-US" b="1" dirty="0" smtClean="0"/>
              <a:t>large </a:t>
            </a:r>
            <a:r>
              <a:rPr lang="en-US" b="1" dirty="0"/>
              <a:t>potential resource for retrospective studies</a:t>
            </a:r>
            <a:r>
              <a:rPr lang="en-US" dirty="0"/>
              <a:t> </a:t>
            </a:r>
            <a:r>
              <a:rPr lang="en-US" dirty="0" smtClean="0"/>
              <a:t>- extend </a:t>
            </a:r>
            <a:r>
              <a:rPr lang="en-US" dirty="0"/>
              <a:t>analyses over space and time. </a:t>
            </a:r>
          </a:p>
          <a:p>
            <a:pPr lvl="0"/>
            <a:r>
              <a:rPr lang="en-US" b="1" dirty="0" smtClean="0"/>
              <a:t>Many </a:t>
            </a:r>
            <a:r>
              <a:rPr lang="en-US" b="1" dirty="0"/>
              <a:t>NHMs also have freezers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b="1" dirty="0" smtClean="0"/>
              <a:t>receive </a:t>
            </a:r>
            <a:r>
              <a:rPr lang="en-US" b="1" dirty="0"/>
              <a:t>and store large numbers of raptor samples each </a:t>
            </a:r>
            <a:r>
              <a:rPr lang="en-US" b="1" dirty="0" smtClean="0"/>
              <a:t>year - </a:t>
            </a:r>
            <a:r>
              <a:rPr lang="en-US" dirty="0" smtClean="0"/>
              <a:t>potential </a:t>
            </a:r>
            <a:r>
              <a:rPr lang="en-US" dirty="0"/>
              <a:t>to enhance methods </a:t>
            </a:r>
            <a:r>
              <a:rPr lang="en-US" dirty="0" smtClean="0"/>
              <a:t>so more </a:t>
            </a:r>
            <a:r>
              <a:rPr lang="en-US" dirty="0"/>
              <a:t>suitable for contaminant monitoring. </a:t>
            </a:r>
          </a:p>
          <a:p>
            <a:pPr lvl="0"/>
            <a:r>
              <a:rPr lang="en-US" b="1" dirty="0" smtClean="0"/>
              <a:t>Recovery </a:t>
            </a:r>
            <a:r>
              <a:rPr lang="en-US" b="1" dirty="0"/>
              <a:t>centers</a:t>
            </a:r>
            <a:r>
              <a:rPr lang="en-US" dirty="0"/>
              <a:t> </a:t>
            </a:r>
            <a:r>
              <a:rPr lang="en-US" dirty="0" smtClean="0"/>
              <a:t>- source </a:t>
            </a:r>
            <a:r>
              <a:rPr lang="en-US" dirty="0"/>
              <a:t>of </a:t>
            </a:r>
            <a:r>
              <a:rPr lang="en-US" dirty="0" smtClean="0"/>
              <a:t>specimens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RBFacility LOGO F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" y="0"/>
            <a:ext cx="120339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8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Feedback – Task 3.1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96058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As comprehensive as possible</a:t>
            </a:r>
          </a:p>
          <a:p>
            <a:r>
              <a:rPr lang="en-US" sz="2800" b="1" dirty="0" smtClean="0"/>
              <a:t>Exploit </a:t>
            </a:r>
            <a:r>
              <a:rPr lang="en-US" sz="2800" b="1" dirty="0"/>
              <a:t>existing networks</a:t>
            </a:r>
            <a:r>
              <a:rPr lang="en-US" sz="2800" dirty="0"/>
              <a:t> of museums and specimen banks annual meetings of collection managers and curators, both ESBs and museums. </a:t>
            </a: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are </a:t>
            </a:r>
            <a:r>
              <a:rPr lang="en-US" sz="2800" b="1" dirty="0"/>
              <a:t>very well linked </a:t>
            </a:r>
            <a:r>
              <a:rPr lang="en-US" sz="2800" dirty="0"/>
              <a:t>in to these existing networks through the museums and ESBs already involved in </a:t>
            </a:r>
            <a:r>
              <a:rPr lang="en-US" sz="2800" dirty="0" err="1"/>
              <a:t>ERBFacility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/>
          </a:p>
          <a:p>
            <a:pPr lvl="0"/>
            <a:endParaRPr lang="en-US" sz="2800" dirty="0"/>
          </a:p>
          <a:p>
            <a:endParaRPr lang="en-GB" sz="2600" b="1" dirty="0" smtClean="0"/>
          </a:p>
          <a:p>
            <a:pPr marL="857250" lvl="2" indent="0">
              <a:buNone/>
            </a:pPr>
            <a:endParaRPr lang="en-GB" sz="2600" dirty="0">
              <a:solidFill>
                <a:srgbClr val="FF0000"/>
              </a:solidFill>
            </a:endParaRPr>
          </a:p>
          <a:p>
            <a:pPr marL="857250" lvl="2" indent="0">
              <a:buNone/>
            </a:pPr>
            <a:endParaRPr lang="en-US" sz="2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7" name="Picture 6" descr="ERBFacility LOGO F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" y="0"/>
            <a:ext cx="120339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92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Feedback – Task 3.2 Framework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960584"/>
          </a:xfrm>
        </p:spPr>
        <p:txBody>
          <a:bodyPr>
            <a:normAutofit/>
          </a:bodyPr>
          <a:lstStyle/>
          <a:p>
            <a:pPr lvl="0"/>
            <a:r>
              <a:rPr lang="en-GB" sz="2600" dirty="0" smtClean="0"/>
              <a:t>C</a:t>
            </a:r>
            <a:r>
              <a:rPr lang="en-US" sz="2800" dirty="0" err="1" smtClean="0"/>
              <a:t>ollections</a:t>
            </a:r>
            <a:r>
              <a:rPr lang="en-US" sz="2800" dirty="0" smtClean="0"/>
              <a:t> </a:t>
            </a:r>
            <a:r>
              <a:rPr lang="en-US" sz="2800" dirty="0"/>
              <a:t>are</a:t>
            </a:r>
            <a:r>
              <a:rPr lang="en-US" sz="2800" b="1" dirty="0"/>
              <a:t> very willing to engage </a:t>
            </a:r>
            <a:r>
              <a:rPr lang="en-US" sz="2800" dirty="0"/>
              <a:t>and make specimens available for contaminant </a:t>
            </a:r>
            <a:r>
              <a:rPr lang="en-US" sz="2800" dirty="0" smtClean="0"/>
              <a:t>monitoring</a:t>
            </a:r>
          </a:p>
          <a:p>
            <a:pPr lvl="0"/>
            <a:r>
              <a:rPr lang="en-US" sz="2800" b="1" dirty="0" smtClean="0"/>
              <a:t>Collections keen </a:t>
            </a:r>
            <a:r>
              <a:rPr lang="en-US" sz="2800" b="1" dirty="0"/>
              <a:t>to maximize </a:t>
            </a:r>
            <a:r>
              <a:rPr lang="en-US" sz="2800" b="1" dirty="0" smtClean="0"/>
              <a:t>data </a:t>
            </a:r>
            <a:r>
              <a:rPr lang="en-US" sz="2800" dirty="0" smtClean="0"/>
              <a:t>attached to specimens - adds </a:t>
            </a:r>
            <a:r>
              <a:rPr lang="en-US" sz="2800" dirty="0"/>
              <a:t>value to </a:t>
            </a:r>
            <a:r>
              <a:rPr lang="en-US" sz="2800" dirty="0" smtClean="0"/>
              <a:t>collections</a:t>
            </a:r>
            <a:r>
              <a:rPr lang="en-US" sz="2800" dirty="0"/>
              <a:t>. </a:t>
            </a:r>
            <a:endParaRPr lang="en-US" sz="2800" dirty="0" smtClean="0"/>
          </a:p>
          <a:p>
            <a:pPr lvl="0"/>
            <a:r>
              <a:rPr lang="en-US" sz="2800" dirty="0" smtClean="0"/>
              <a:t>But, </a:t>
            </a:r>
            <a:r>
              <a:rPr lang="en-US" sz="2800" b="1" dirty="0" smtClean="0"/>
              <a:t>limited </a:t>
            </a:r>
            <a:r>
              <a:rPr lang="en-US" sz="2800" b="1" dirty="0"/>
              <a:t>manpower and resources</a:t>
            </a:r>
            <a:r>
              <a:rPr lang="en-US" sz="2800" dirty="0"/>
              <a:t> for acquiring, processing and storing suitable </a:t>
            </a:r>
            <a:r>
              <a:rPr lang="en-US" sz="2800" dirty="0" smtClean="0"/>
              <a:t>samples</a:t>
            </a:r>
          </a:p>
          <a:p>
            <a:pPr lvl="0"/>
            <a:r>
              <a:rPr lang="en-US" sz="2800" dirty="0" smtClean="0"/>
              <a:t>So – </a:t>
            </a:r>
            <a:r>
              <a:rPr lang="en-US" sz="2800" b="1" dirty="0" smtClean="0"/>
              <a:t>need to </a:t>
            </a:r>
            <a:r>
              <a:rPr lang="en-US" sz="2800" b="1" dirty="0" err="1" smtClean="0"/>
              <a:t>prioritise</a:t>
            </a:r>
            <a:r>
              <a:rPr lang="en-US" sz="2800" b="1" dirty="0" smtClean="0"/>
              <a:t> </a:t>
            </a:r>
            <a:r>
              <a:rPr lang="en-US" sz="2800" dirty="0" smtClean="0"/>
              <a:t>species </a:t>
            </a:r>
            <a:r>
              <a:rPr lang="en-US" sz="2800" dirty="0"/>
              <a:t>and tissues </a:t>
            </a:r>
            <a:r>
              <a:rPr lang="en-US" sz="2800" dirty="0" smtClean="0"/>
              <a:t>for </a:t>
            </a:r>
            <a:r>
              <a:rPr lang="en-US" sz="2800" dirty="0"/>
              <a:t>contaminant </a:t>
            </a:r>
            <a:r>
              <a:rPr lang="en-US" sz="2800" dirty="0" smtClean="0"/>
              <a:t>monitoring.</a:t>
            </a:r>
          </a:p>
          <a:p>
            <a:pPr lvl="0"/>
            <a:endParaRPr lang="en-US" sz="2800" dirty="0"/>
          </a:p>
          <a:p>
            <a:endParaRPr lang="en-GB" sz="2600" b="1" dirty="0" smtClean="0"/>
          </a:p>
          <a:p>
            <a:pPr marL="857250" lvl="2" indent="0">
              <a:buNone/>
            </a:pPr>
            <a:endParaRPr lang="en-GB" sz="2600" dirty="0">
              <a:solidFill>
                <a:srgbClr val="FF0000"/>
              </a:solidFill>
            </a:endParaRPr>
          </a:p>
          <a:p>
            <a:pPr marL="857250" lvl="2" indent="0">
              <a:buNone/>
            </a:pPr>
            <a:endParaRPr lang="en-US" sz="2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7" name="Picture 6" descr="ERBFacility LOGO F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" y="0"/>
            <a:ext cx="120339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3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Feedback – Task 3.3 Meta-database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960584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Many </a:t>
            </a:r>
            <a:r>
              <a:rPr lang="en-US" sz="2800" dirty="0"/>
              <a:t>collections, </a:t>
            </a:r>
            <a:r>
              <a:rPr lang="en-US" sz="2800" dirty="0" smtClean="0"/>
              <a:t>large </a:t>
            </a:r>
            <a:r>
              <a:rPr lang="en-US" sz="2800" dirty="0"/>
              <a:t>and small, </a:t>
            </a:r>
            <a:r>
              <a:rPr lang="en-US" sz="2800" b="1" dirty="0"/>
              <a:t>have yet to digitize</a:t>
            </a:r>
            <a:r>
              <a:rPr lang="en-US" sz="2800" dirty="0"/>
              <a:t> </a:t>
            </a:r>
            <a:r>
              <a:rPr lang="en-US" sz="2800" dirty="0" smtClean="0"/>
              <a:t>raptor </a:t>
            </a:r>
            <a:r>
              <a:rPr lang="en-US" sz="2800" dirty="0"/>
              <a:t>collections </a:t>
            </a:r>
            <a:r>
              <a:rPr lang="en-US" sz="2800" dirty="0" smtClean="0"/>
              <a:t>– can </a:t>
            </a:r>
            <a:r>
              <a:rPr lang="en-US" sz="2800" dirty="0"/>
              <a:t>be a very large task </a:t>
            </a:r>
            <a:r>
              <a:rPr lang="en-US" sz="2800" dirty="0" smtClean="0"/>
              <a:t>for larger </a:t>
            </a:r>
            <a:r>
              <a:rPr lang="en-US" sz="2800" dirty="0"/>
              <a:t>collections. </a:t>
            </a:r>
            <a:endParaRPr lang="en-US" sz="2800" dirty="0" smtClean="0"/>
          </a:p>
          <a:p>
            <a:pPr lvl="0"/>
            <a:r>
              <a:rPr lang="en-US" sz="2800" dirty="0" smtClean="0"/>
              <a:t>So </a:t>
            </a:r>
            <a:r>
              <a:rPr lang="en-US" sz="2800" dirty="0"/>
              <a:t>again, </a:t>
            </a:r>
            <a:r>
              <a:rPr lang="en-US" sz="2800" dirty="0" smtClean="0"/>
              <a:t>need </a:t>
            </a:r>
            <a:r>
              <a:rPr lang="en-US" sz="2800" dirty="0"/>
              <a:t>to tell collections which species are the priority, so they can </a:t>
            </a:r>
            <a:r>
              <a:rPr lang="en-US" sz="2800" b="1" dirty="0"/>
              <a:t>focus effort</a:t>
            </a:r>
            <a:r>
              <a:rPr lang="en-US" sz="2800" dirty="0"/>
              <a:t> on digitizing specimens of these priority species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We discussed </a:t>
            </a:r>
            <a:r>
              <a:rPr lang="en-US" sz="2800" b="1" dirty="0"/>
              <a:t>what data </a:t>
            </a:r>
            <a:r>
              <a:rPr lang="en-US" sz="2800" dirty="0"/>
              <a:t>should be in the meta-database, and the possibility of </a:t>
            </a:r>
            <a:r>
              <a:rPr lang="en-US" sz="2800" b="1" dirty="0"/>
              <a:t>linking with existing databases</a:t>
            </a:r>
            <a:r>
              <a:rPr lang="en-US" sz="2800" dirty="0"/>
              <a:t> such as GBIF and GENBANK.</a:t>
            </a:r>
          </a:p>
          <a:p>
            <a:pPr lvl="0"/>
            <a:endParaRPr lang="en-US" sz="2800" dirty="0"/>
          </a:p>
          <a:p>
            <a:endParaRPr lang="en-GB" sz="2600" b="1" dirty="0" smtClean="0"/>
          </a:p>
          <a:p>
            <a:pPr marL="857250" lvl="2" indent="0">
              <a:buNone/>
            </a:pPr>
            <a:endParaRPr lang="en-GB" sz="2600" dirty="0">
              <a:solidFill>
                <a:srgbClr val="FF0000"/>
              </a:solidFill>
            </a:endParaRPr>
          </a:p>
          <a:p>
            <a:pPr marL="857250" lvl="2" indent="0">
              <a:buNone/>
            </a:pPr>
            <a:endParaRPr lang="en-US" sz="2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7" name="Picture 6" descr="ERBFacility LOGO F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" y="0"/>
            <a:ext cx="120339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8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 – Task 3.4 Guidance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Collections </a:t>
            </a:r>
            <a:r>
              <a:rPr lang="en-US" dirty="0"/>
              <a:t>need </a:t>
            </a:r>
            <a:r>
              <a:rPr lang="en-US" b="1" dirty="0"/>
              <a:t>guidance</a:t>
            </a:r>
            <a:r>
              <a:rPr lang="en-US" dirty="0"/>
              <a:t> on how to process and store specimens for contaminant monitoring purposes. </a:t>
            </a:r>
            <a:endParaRPr lang="en-US" dirty="0" smtClean="0"/>
          </a:p>
          <a:p>
            <a:pPr lvl="0"/>
            <a:r>
              <a:rPr lang="en-US" dirty="0" smtClean="0"/>
              <a:t>This </a:t>
            </a:r>
            <a:r>
              <a:rPr lang="en-US" dirty="0"/>
              <a:t>can </a:t>
            </a:r>
            <a:r>
              <a:rPr lang="en-US" b="1" dirty="0"/>
              <a:t>build on ESB standards and protocols </a:t>
            </a:r>
            <a:r>
              <a:rPr lang="en-US" dirty="0"/>
              <a:t>and on </a:t>
            </a:r>
            <a:r>
              <a:rPr lang="en-US" b="1" dirty="0" smtClean="0"/>
              <a:t>EURAPMON </a:t>
            </a:r>
            <a:r>
              <a:rPr lang="en-US" b="1" dirty="0"/>
              <a:t>guidance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2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 3.1 (Review) – activities GP2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STSM1</a:t>
            </a:r>
            <a:r>
              <a:rPr lang="en-US" dirty="0" smtClean="0"/>
              <a:t> to </a:t>
            </a:r>
            <a:r>
              <a:rPr lang="en-US" dirty="0"/>
              <a:t>kick-off work </a:t>
            </a:r>
            <a:r>
              <a:rPr lang="en-US" dirty="0" smtClean="0"/>
              <a:t>- focus </a:t>
            </a:r>
            <a:r>
              <a:rPr lang="en-US" dirty="0"/>
              <a:t>on scoping and designing the review process and initiating contacts with collections around </a:t>
            </a:r>
            <a:r>
              <a:rPr lang="en-US" dirty="0" smtClean="0"/>
              <a:t>Europe - May</a:t>
            </a:r>
            <a:r>
              <a:rPr lang="en-US" dirty="0"/>
              <a:t>-</a:t>
            </a:r>
            <a:r>
              <a:rPr lang="en-US" dirty="0" smtClean="0"/>
              <a:t>June.</a:t>
            </a:r>
            <a:endParaRPr lang="en-US" dirty="0"/>
          </a:p>
          <a:p>
            <a:pPr lvl="0"/>
            <a:r>
              <a:rPr lang="en-US" b="1" dirty="0" smtClean="0"/>
              <a:t>STSM2</a:t>
            </a:r>
            <a:r>
              <a:rPr lang="en-US" dirty="0" smtClean="0"/>
              <a:t> - autumn 2018 - to </a:t>
            </a:r>
            <a:r>
              <a:rPr lang="en-US" dirty="0"/>
              <a:t>take forward the </a:t>
            </a:r>
            <a:r>
              <a:rPr lang="en-US" dirty="0" smtClean="0"/>
              <a:t>review process.</a:t>
            </a:r>
          </a:p>
          <a:p>
            <a:pPr lvl="0"/>
            <a:r>
              <a:rPr lang="en-US" b="1" dirty="0" smtClean="0"/>
              <a:t>Task </a:t>
            </a:r>
            <a:r>
              <a:rPr lang="en-US" b="1" dirty="0"/>
              <a:t>Group</a:t>
            </a:r>
            <a:r>
              <a:rPr lang="en-US" dirty="0"/>
              <a:t> </a:t>
            </a:r>
            <a:r>
              <a:rPr lang="en-US" dirty="0" smtClean="0"/>
              <a:t>- to </a:t>
            </a:r>
            <a:r>
              <a:rPr lang="en-US" dirty="0"/>
              <a:t>guide implementation of this review. This Task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Skype </a:t>
            </a:r>
            <a:r>
              <a:rPr lang="en-US" dirty="0"/>
              <a:t>in June/July </a:t>
            </a:r>
            <a:r>
              <a:rPr lang="en-US" dirty="0" smtClean="0"/>
              <a:t>– consider STSM1 output, design STSM2</a:t>
            </a:r>
          </a:p>
          <a:p>
            <a:pPr lvl="1"/>
            <a:r>
              <a:rPr lang="en-US" dirty="0" smtClean="0"/>
              <a:t>Face-to-face workshop December 2018 – review output </a:t>
            </a:r>
            <a:r>
              <a:rPr lang="en-US" dirty="0"/>
              <a:t>of </a:t>
            </a:r>
            <a:r>
              <a:rPr lang="en-US" dirty="0" smtClean="0"/>
              <a:t>second mission, next steps.</a:t>
            </a:r>
            <a:endParaRPr lang="en-US" dirty="0"/>
          </a:p>
          <a:p>
            <a:pPr lvl="0"/>
            <a:r>
              <a:rPr lang="en-US" b="1" dirty="0" smtClean="0"/>
              <a:t>TG 3.1 members</a:t>
            </a:r>
            <a:r>
              <a:rPr lang="en-US" dirty="0" smtClean="0"/>
              <a:t>: </a:t>
            </a:r>
            <a:r>
              <a:rPr lang="en-US" dirty="0" err="1" smtClean="0"/>
              <a:t>Wieslaw</a:t>
            </a:r>
            <a:r>
              <a:rPr lang="en-US" dirty="0"/>
              <a:t>, Al, Peter </a:t>
            </a:r>
            <a:r>
              <a:rPr lang="en-US" dirty="0" err="1" smtClean="0"/>
              <a:t>Korytar</a:t>
            </a:r>
            <a:r>
              <a:rPr lang="en-US" dirty="0"/>
              <a:t>, </a:t>
            </a:r>
            <a:r>
              <a:rPr lang="en-US" dirty="0" smtClean="0"/>
              <a:t>Arianna, </a:t>
            </a:r>
            <a:r>
              <a:rPr lang="en-US" dirty="0" err="1" smtClean="0"/>
              <a:t>Pilar</a:t>
            </a:r>
            <a:r>
              <a:rPr lang="en-US" dirty="0" smtClean="0"/>
              <a:t>, Marco…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0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Task 3.2 (Framework) – activities GP2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Task </a:t>
            </a:r>
            <a:r>
              <a:rPr lang="en-US" b="1" dirty="0"/>
              <a:t>Group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skype</a:t>
            </a:r>
            <a:r>
              <a:rPr lang="en-US" dirty="0" smtClean="0"/>
              <a:t> c. Oct 2018 to scope </a:t>
            </a:r>
            <a:r>
              <a:rPr lang="en-US" dirty="0"/>
              <a:t>the work of this Task. </a:t>
            </a:r>
            <a:endParaRPr lang="en-US" dirty="0" smtClean="0"/>
          </a:p>
          <a:p>
            <a:pPr lvl="0"/>
            <a:r>
              <a:rPr lang="en-US" b="1" dirty="0" smtClean="0"/>
              <a:t>STSM</a:t>
            </a:r>
            <a:r>
              <a:rPr lang="en-US" dirty="0" smtClean="0"/>
              <a:t>? Possibly in early 2019 to take forward work on this Task</a:t>
            </a:r>
          </a:p>
          <a:p>
            <a:pPr lvl="0"/>
            <a:r>
              <a:rPr lang="en-US" b="1" dirty="0" smtClean="0"/>
              <a:t>TG3.2 members </a:t>
            </a:r>
            <a:r>
              <a:rPr lang="en-US" dirty="0" smtClean="0"/>
              <a:t>– </a:t>
            </a:r>
            <a:r>
              <a:rPr lang="en-US" dirty="0"/>
              <a:t>Rafael, Richard, Stavros… 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8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4369</TotalTime>
  <Words>551</Words>
  <Application>Microsoft Macintosh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WORKING GROUP 3 COLLECTIONS ARENA  </vt:lpstr>
      <vt:lpstr>Tasks WG3</vt:lpstr>
      <vt:lpstr>Feedback – the resource</vt:lpstr>
      <vt:lpstr>Feedback – Task 3.1 Review</vt:lpstr>
      <vt:lpstr>     Feedback – Task 3.2 Framework</vt:lpstr>
      <vt:lpstr>     Feedback – Task 3.3 Meta-database</vt:lpstr>
      <vt:lpstr>Feedback – Task 3.4 Guidance</vt:lpstr>
      <vt:lpstr>Task 3.1 (Review) – activities GP2</vt:lpstr>
      <vt:lpstr>Task 3.2 (Framework) – activities GP2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ERBFacility</dc:title>
  <dc:creator>Guy DUKE</dc:creator>
  <cp:lastModifiedBy>Guy DUKE</cp:lastModifiedBy>
  <cp:revision>86</cp:revision>
  <cp:lastPrinted>2018-02-17T18:52:53Z</cp:lastPrinted>
  <dcterms:created xsi:type="dcterms:W3CDTF">2017-10-16T08:09:03Z</dcterms:created>
  <dcterms:modified xsi:type="dcterms:W3CDTF">2018-02-22T08:34:21Z</dcterms:modified>
</cp:coreProperties>
</file>