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7" r:id="rId2"/>
    <p:sldId id="289" r:id="rId3"/>
    <p:sldId id="290" r:id="rId4"/>
    <p:sldId id="280" r:id="rId5"/>
    <p:sldId id="288" r:id="rId6"/>
    <p:sldId id="291" r:id="rId7"/>
    <p:sldId id="292" r:id="rId8"/>
    <p:sldId id="293" r:id="rId9"/>
    <p:sldId id="29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0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00" autoAdjust="0"/>
    <p:restoredTop sz="99596" autoAdjust="0"/>
  </p:normalViewPr>
  <p:slideViewPr>
    <p:cSldViewPr snapToGrid="0" snapToObjects="1">
      <p:cViewPr>
        <p:scale>
          <a:sx n="100" d="100"/>
          <a:sy n="100" d="100"/>
        </p:scale>
        <p:origin x="-15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-36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591C-5393-B54A-9F36-A24EC9F483BA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D141-C51D-A347-B8F3-A46ED6612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732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44CF-A213-DA4A-8B80-5E12DCD13233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DDA7-3F32-1441-862E-DB2140458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0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8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4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4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066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33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4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7ED1-7E0E-A44F-A1B9-D1F95C970A9F}" type="datetimeFigureOut">
              <a:rPr lang="en-US" smtClean="0"/>
              <a:t>05/12/18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AE68-EE79-5745-895D-A8797F948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ST_LOGO_High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" y="5688175"/>
            <a:ext cx="2278888" cy="1069650"/>
          </a:xfrm>
          <a:prstGeom prst="rect">
            <a:avLst/>
          </a:prstGeom>
        </p:spPr>
      </p:pic>
      <p:pic>
        <p:nvPicPr>
          <p:cNvPr id="9" name="Picture 8" descr="EU-FLAG_cmyk_CS3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790" y="5609907"/>
            <a:ext cx="1660411" cy="1133150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1817286" y="1745366"/>
            <a:ext cx="5688632" cy="272503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Developing a framework for a distributed European Raptor Specimen Bank</a:t>
            </a:r>
            <a:b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Paola Movalli, WG3 Chair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WG3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Workshop, RBINS 10-11 December 2018</a:t>
            </a:r>
            <a:br>
              <a:rPr lang="en-US" sz="20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000" b="1" dirty="0">
              <a:latin typeface="+mn-lt"/>
            </a:endParaRPr>
          </a:p>
        </p:txBody>
      </p:sp>
      <p:pic>
        <p:nvPicPr>
          <p:cNvPr id="2" name="Picture 1" descr="ERBFacility Logo 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540" y="85614"/>
            <a:ext cx="1437215" cy="1659752"/>
          </a:xfrm>
          <a:prstGeom prst="rect">
            <a:avLst/>
          </a:prstGeom>
        </p:spPr>
      </p:pic>
      <p:pic>
        <p:nvPicPr>
          <p:cNvPr id="5" name="Picture 4" descr="Screen Shot 2018-12-07 at 19.45.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74" y="85614"/>
            <a:ext cx="2309156" cy="127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0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(1) A statement of the </a:t>
            </a:r>
            <a:r>
              <a:rPr lang="en-US" sz="2800" b="1" dirty="0" err="1" smtClean="0"/>
              <a:t>ERSpeB’s</a:t>
            </a:r>
            <a:r>
              <a:rPr lang="en-US" sz="2800" b="1" dirty="0" smtClean="0"/>
              <a:t> vision, m</a:t>
            </a:r>
            <a:r>
              <a:rPr lang="en-US" sz="2800" b="1" dirty="0" smtClean="0"/>
              <a:t>ission and objectives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 lnSpcReduction="10000"/>
          </a:bodyPr>
          <a:lstStyle/>
          <a:p>
            <a:pPr marL="342900" lvl="1" indent="-342900"/>
            <a:endParaRPr lang="en-GB" sz="2200" b="1" dirty="0" smtClean="0"/>
          </a:p>
          <a:p>
            <a:r>
              <a:rPr lang="en-GB" sz="2200" dirty="0" smtClean="0"/>
              <a:t>Vision </a:t>
            </a:r>
            <a:r>
              <a:rPr lang="mr-IN" sz="2200" dirty="0" smtClean="0"/>
              <a:t>–</a:t>
            </a:r>
            <a:r>
              <a:rPr lang="en-GB" sz="2200" dirty="0" smtClean="0"/>
              <a:t> e.g. ‘A Europe in which environmental contaminants pose negligible risks to human and wildlife health’ </a:t>
            </a:r>
          </a:p>
          <a:p>
            <a:r>
              <a:rPr lang="en-GB" sz="2200" dirty="0" smtClean="0"/>
              <a:t>Mission  - e.g. ‘To provide a distributed European Raptor Specimen Bank which is capable of supplying the necessary samples for contaminant analysis to deliver useful data on persistence and bio-accumulation of chemicals in the environment.</a:t>
            </a:r>
          </a:p>
          <a:p>
            <a:r>
              <a:rPr lang="en-GB" sz="2200" dirty="0" smtClean="0"/>
              <a:t>Objectives, e.g.</a:t>
            </a:r>
          </a:p>
          <a:p>
            <a:pPr lvl="1"/>
            <a:r>
              <a:rPr lang="en-GB" sz="1800" dirty="0" smtClean="0"/>
              <a:t>‘To stimulate development of a distributed European collection which contains the right samples (species, matrix, location, etc.) to permit effective contaminant monitoring at European scale.’</a:t>
            </a:r>
          </a:p>
          <a:p>
            <a:pPr lvl="1"/>
            <a:r>
              <a:rPr lang="en-GB" sz="1800" dirty="0" smtClean="0"/>
              <a:t>‘To </a:t>
            </a:r>
            <a:r>
              <a:rPr lang="en-GB" sz="1800" dirty="0"/>
              <a:t>enhance access </a:t>
            </a:r>
            <a:r>
              <a:rPr lang="en-GB" sz="1800" dirty="0" smtClean="0"/>
              <a:t>to these </a:t>
            </a:r>
            <a:r>
              <a:rPr lang="en-GB" sz="1800" dirty="0"/>
              <a:t>samples for contaminant monitoring by providing a (real-time) overview (meta-database) of available raptor samples across </a:t>
            </a:r>
            <a:r>
              <a:rPr lang="en-GB" sz="1800" dirty="0" smtClean="0"/>
              <a:t>Europe and principles for use of these samples.’</a:t>
            </a:r>
            <a:endParaRPr lang="en-GB" sz="1800" dirty="0"/>
          </a:p>
          <a:p>
            <a:pPr lvl="1"/>
            <a:r>
              <a:rPr lang="en-GB" sz="1800" dirty="0" smtClean="0"/>
              <a:t>‘To ensure appropriate Standard Operating Procedures for gathering, processing and storing samples for contaminant monitoring.’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8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(2) An overview of the state-of-play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(building on an analysis of the Review of Raptor Collections):</a:t>
            </a:r>
          </a:p>
          <a:p>
            <a:r>
              <a:rPr lang="en-GB" sz="2200" dirty="0" smtClean="0"/>
              <a:t>What collections are there, where are they, etc.</a:t>
            </a:r>
          </a:p>
          <a:p>
            <a:r>
              <a:rPr lang="en-GB" sz="2200" dirty="0" smtClean="0"/>
              <a:t>Receipt of fresh specimens</a:t>
            </a:r>
          </a:p>
          <a:p>
            <a:r>
              <a:rPr lang="en-GB" sz="2200" dirty="0" smtClean="0"/>
              <a:t>Constraints</a:t>
            </a:r>
          </a:p>
          <a:p>
            <a:r>
              <a:rPr lang="en-GB" sz="2200" dirty="0" smtClean="0"/>
              <a:t>Historical archives</a:t>
            </a:r>
          </a:p>
          <a:p>
            <a:r>
              <a:rPr lang="en-GB" sz="2200" dirty="0" smtClean="0"/>
              <a:t>Related studies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7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(3) Specifications for the meta-database of specimens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r>
              <a:rPr lang="en-GB" sz="2200" dirty="0" smtClean="0"/>
              <a:t>What is it? e.g. </a:t>
            </a:r>
            <a:r>
              <a:rPr lang="en-GB" sz="2200" dirty="0"/>
              <a:t>a</a:t>
            </a:r>
            <a:r>
              <a:rPr lang="en-GB" sz="2200" dirty="0" smtClean="0"/>
              <a:t> European meta-database </a:t>
            </a:r>
            <a:r>
              <a:rPr lang="en-GB" sz="2200" dirty="0" smtClean="0"/>
              <a:t>providing an overview of all raptor and owl samples held by ESBs, NHMs and research collections</a:t>
            </a:r>
          </a:p>
          <a:p>
            <a:r>
              <a:rPr lang="en-GB" sz="2200" dirty="0" smtClean="0"/>
              <a:t>What meta-data? Some or all of the kinds of data obtained by our questionnaire, periodically updated (or real-time?)</a:t>
            </a:r>
          </a:p>
          <a:p>
            <a:r>
              <a:rPr lang="en-GB" sz="2200" dirty="0" smtClean="0"/>
              <a:t>S</a:t>
            </a:r>
            <a:r>
              <a:rPr lang="en-GB" sz="2200" dirty="0" smtClean="0"/>
              <a:t>tandards </a:t>
            </a:r>
            <a:r>
              <a:rPr lang="en-GB" sz="2200" dirty="0"/>
              <a:t>for the digital description and online publication of raptor samples and related </a:t>
            </a:r>
            <a:r>
              <a:rPr lang="en-GB" sz="2200" dirty="0" smtClean="0"/>
              <a:t>data</a:t>
            </a:r>
            <a:endParaRPr lang="en-GB" sz="2200" dirty="0" smtClean="0"/>
          </a:p>
          <a:p>
            <a:r>
              <a:rPr lang="en-GB" sz="2200" dirty="0" smtClean="0"/>
              <a:t>Systems </a:t>
            </a:r>
            <a:r>
              <a:rPr lang="en-GB" sz="2200" dirty="0"/>
              <a:t>and protocols for web-based exchange, analysis and mapping of this </a:t>
            </a:r>
            <a:r>
              <a:rPr lang="en-GB" sz="2200" dirty="0" smtClean="0"/>
              <a:t>data</a:t>
            </a:r>
          </a:p>
          <a:p>
            <a:r>
              <a:rPr lang="en-GB" sz="2200" dirty="0" smtClean="0"/>
              <a:t>Stimulating digitisation of </a:t>
            </a:r>
            <a:r>
              <a:rPr lang="en-GB" sz="2200" dirty="0" smtClean="0"/>
              <a:t>collections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3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(4) Specification of collecting priorities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r>
              <a:rPr lang="en-GB" sz="2200" dirty="0" smtClean="0"/>
              <a:t>In relation to the sample needs of the European Raptor </a:t>
            </a:r>
            <a:r>
              <a:rPr lang="en-GB" sz="2200" dirty="0" err="1" smtClean="0"/>
              <a:t>Biomonitoring</a:t>
            </a:r>
            <a:r>
              <a:rPr lang="en-GB" sz="2200" dirty="0" smtClean="0"/>
              <a:t> Scheme (</a:t>
            </a:r>
            <a:r>
              <a:rPr lang="en-GB" sz="2200" dirty="0" err="1" smtClean="0"/>
              <a:t>ERBioMS</a:t>
            </a:r>
            <a:r>
              <a:rPr lang="en-GB" sz="2200" dirty="0" smtClean="0"/>
              <a:t>) (being developed by WGs 1&amp;2 </a:t>
            </a:r>
            <a:r>
              <a:rPr lang="mr-IN" sz="2200" dirty="0" smtClean="0"/>
              <a:t>–</a:t>
            </a:r>
            <a:r>
              <a:rPr lang="en-GB" sz="2200" dirty="0" smtClean="0"/>
              <a:t> Analysis Arena)</a:t>
            </a:r>
          </a:p>
          <a:p>
            <a:r>
              <a:rPr lang="en-GB" sz="2200" dirty="0" smtClean="0"/>
              <a:t>In relation to the possibilities of the European Raptor Sampling Programme (</a:t>
            </a:r>
            <a:r>
              <a:rPr lang="en-GB" sz="2200" dirty="0" err="1" smtClean="0"/>
              <a:t>ERSamP</a:t>
            </a:r>
            <a:r>
              <a:rPr lang="en-GB" sz="2200" dirty="0" smtClean="0"/>
              <a:t>) (being developed by WG4 </a:t>
            </a:r>
            <a:r>
              <a:rPr lang="mr-IN" sz="2200" dirty="0" smtClean="0"/>
              <a:t>–</a:t>
            </a:r>
            <a:r>
              <a:rPr lang="en-GB" sz="2200" dirty="0" smtClean="0"/>
              <a:t> Field Arena)</a:t>
            </a:r>
          </a:p>
          <a:p>
            <a:r>
              <a:rPr lang="en-GB" sz="2200" dirty="0" smtClean="0"/>
              <a:t>Which species? Adult/juvenile? Male/female? Resident/migrant? Which matrices (muscle, liver, fat, feather, blood, etc.)?</a:t>
            </a:r>
          </a:p>
          <a:p>
            <a:r>
              <a:rPr lang="en-GB" sz="2200" dirty="0" smtClean="0"/>
              <a:t>Filling priority gaps, avoiding unnecessary duplications, in the (distributed European) collection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99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(5) Standard operating procedures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pPr marL="0" indent="0">
              <a:buNone/>
            </a:pPr>
            <a:r>
              <a:rPr lang="en-GB" sz="2200" dirty="0" smtClean="0"/>
              <a:t>Building on existing SOPs developed by ESBs, PBMS, etc., relating to:</a:t>
            </a:r>
          </a:p>
          <a:p>
            <a:r>
              <a:rPr lang="en-GB" sz="2200" dirty="0" smtClean="0"/>
              <a:t>gathering samples from the field</a:t>
            </a:r>
          </a:p>
          <a:p>
            <a:r>
              <a:rPr lang="en-GB" sz="2200" dirty="0" smtClean="0"/>
              <a:t>processing samples</a:t>
            </a:r>
          </a:p>
          <a:p>
            <a:r>
              <a:rPr lang="en-GB" sz="2200" dirty="0" smtClean="0"/>
              <a:t>storing samples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6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(6) Principles for access to and use of samples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pPr marL="0" indent="0">
              <a:buNone/>
            </a:pPr>
            <a:r>
              <a:rPr lang="mr-IN" sz="2200" dirty="0" smtClean="0"/>
              <a:t>…</a:t>
            </a:r>
            <a:r>
              <a:rPr lang="en-GB" sz="2200" dirty="0" smtClean="0"/>
              <a:t>covering access to, and use of, samples for contaminant monitoring purposes, and also for other purposes (e.g. ecological studies)</a:t>
            </a:r>
          </a:p>
          <a:p>
            <a:r>
              <a:rPr lang="en-GB" sz="2200" dirty="0" smtClean="0"/>
              <a:t>Who can gain access?</a:t>
            </a:r>
          </a:p>
          <a:p>
            <a:r>
              <a:rPr lang="en-GB" sz="2200" dirty="0" smtClean="0"/>
              <a:t>For what purposes?</a:t>
            </a:r>
          </a:p>
          <a:p>
            <a:r>
              <a:rPr lang="en-GB" sz="2200" dirty="0" smtClean="0"/>
              <a:t>What safeguards to ensur</a:t>
            </a:r>
            <a:r>
              <a:rPr lang="en-GB" sz="2200" dirty="0" smtClean="0"/>
              <a:t>e appropriate use?</a:t>
            </a:r>
          </a:p>
          <a:p>
            <a:r>
              <a:rPr lang="en-GB" sz="2200" dirty="0" smtClean="0"/>
              <a:t>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(7) Addressing constraints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pPr marL="0" indent="0">
              <a:buNone/>
            </a:pPr>
            <a:r>
              <a:rPr lang="en-GB" sz="2200" dirty="0" smtClean="0"/>
              <a:t>Prioritised actions to address constraints related to:</a:t>
            </a:r>
          </a:p>
          <a:p>
            <a:r>
              <a:rPr lang="en-GB" sz="2200" dirty="0" smtClean="0"/>
              <a:t>gathering samples </a:t>
            </a:r>
            <a:r>
              <a:rPr lang="mr-IN" sz="2200" dirty="0" smtClean="0"/>
              <a:t>–</a:t>
            </a:r>
            <a:r>
              <a:rPr lang="en-GB" sz="2200" dirty="0" smtClean="0"/>
              <a:t> e.g. legal barriers</a:t>
            </a:r>
          </a:p>
          <a:p>
            <a:r>
              <a:rPr lang="en-GB" sz="2200" dirty="0" smtClean="0"/>
              <a:t>processing samples </a:t>
            </a:r>
            <a:r>
              <a:rPr lang="mr-IN" sz="2200" dirty="0" smtClean="0"/>
              <a:t>–</a:t>
            </a:r>
            <a:r>
              <a:rPr lang="en-GB" sz="2200" dirty="0" smtClean="0"/>
              <a:t> e.g. </a:t>
            </a:r>
            <a:r>
              <a:rPr lang="en-GB" sz="2200" dirty="0" smtClean="0"/>
              <a:t>capacity to avoid cross-contamination</a:t>
            </a:r>
            <a:endParaRPr lang="en-GB" sz="2200" dirty="0" smtClean="0"/>
          </a:p>
          <a:p>
            <a:r>
              <a:rPr lang="en-GB" sz="2200" dirty="0" smtClean="0"/>
              <a:t>storing samples </a:t>
            </a:r>
            <a:r>
              <a:rPr lang="mr-IN" sz="2200" dirty="0" smtClean="0"/>
              <a:t>–</a:t>
            </a:r>
            <a:r>
              <a:rPr lang="en-GB" sz="2200" dirty="0" smtClean="0"/>
              <a:t> e.g. storage capacity</a:t>
            </a:r>
          </a:p>
          <a:p>
            <a:r>
              <a:rPr lang="en-GB" sz="2200" dirty="0" smtClean="0"/>
              <a:t>digitising samples </a:t>
            </a:r>
            <a:r>
              <a:rPr lang="mr-IN" sz="2200" dirty="0" smtClean="0"/>
              <a:t>–</a:t>
            </a:r>
            <a:r>
              <a:rPr lang="en-GB" sz="2200" dirty="0" smtClean="0"/>
              <a:t> e.g. lack of resources</a:t>
            </a:r>
          </a:p>
          <a:p>
            <a:r>
              <a:rPr lang="en-GB" sz="2200" dirty="0" smtClean="0"/>
              <a:t>providing access to samples</a:t>
            </a:r>
          </a:p>
          <a:p>
            <a:r>
              <a:rPr lang="en-GB" sz="2200" dirty="0" smtClean="0"/>
              <a:t>shipping samples for analysis </a:t>
            </a:r>
            <a:r>
              <a:rPr lang="mr-IN" sz="2200" dirty="0" smtClean="0"/>
              <a:t>–</a:t>
            </a:r>
            <a:r>
              <a:rPr lang="en-GB" sz="2200" dirty="0" smtClean="0"/>
              <a:t> e.g. legal barriers </a:t>
            </a:r>
          </a:p>
          <a:p>
            <a:r>
              <a:rPr lang="en-GB" sz="2200" dirty="0" smtClean="0"/>
              <a:t>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0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987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Possible elements of the framework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(8) Governance and resources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960584"/>
          </a:xfrm>
        </p:spPr>
        <p:txBody>
          <a:bodyPr>
            <a:normAutofit/>
          </a:bodyPr>
          <a:lstStyle/>
          <a:p>
            <a:pPr marL="342900" lvl="1" indent="-342900"/>
            <a:endParaRPr lang="en-GB" sz="2200" b="1" dirty="0" smtClean="0"/>
          </a:p>
          <a:p>
            <a:r>
              <a:rPr lang="en-GB" sz="2200" dirty="0" smtClean="0"/>
              <a:t>How will </a:t>
            </a:r>
            <a:r>
              <a:rPr lang="en-GB" sz="2200" dirty="0" err="1" smtClean="0"/>
              <a:t>ERSpeB</a:t>
            </a:r>
            <a:r>
              <a:rPr lang="en-GB" sz="2200" dirty="0" smtClean="0"/>
              <a:t> be governed?</a:t>
            </a:r>
          </a:p>
          <a:p>
            <a:r>
              <a:rPr lang="en-GB" sz="2200" dirty="0" smtClean="0"/>
              <a:t>How will this governance relate to that of </a:t>
            </a:r>
            <a:r>
              <a:rPr lang="en-GB" sz="2200" dirty="0" err="1" smtClean="0"/>
              <a:t>ERBioMS</a:t>
            </a:r>
            <a:r>
              <a:rPr lang="en-GB" sz="2200" dirty="0" smtClean="0"/>
              <a:t> and </a:t>
            </a:r>
            <a:r>
              <a:rPr lang="en-GB" sz="2200" dirty="0" err="1" smtClean="0"/>
              <a:t>ERSamP</a:t>
            </a:r>
            <a:r>
              <a:rPr lang="en-GB" sz="2200" dirty="0" smtClean="0"/>
              <a:t>?</a:t>
            </a:r>
          </a:p>
          <a:p>
            <a:r>
              <a:rPr lang="en-GB" sz="2200" dirty="0" smtClean="0"/>
              <a:t>How will </a:t>
            </a:r>
            <a:r>
              <a:rPr lang="en-GB" sz="2200" dirty="0" err="1" smtClean="0"/>
              <a:t>ERSpeB</a:t>
            </a:r>
            <a:r>
              <a:rPr lang="en-GB" sz="2200" dirty="0" smtClean="0"/>
              <a:t> interact with end-users (chemicals regulators)?</a:t>
            </a:r>
          </a:p>
          <a:p>
            <a:r>
              <a:rPr lang="en-GB" sz="2200" dirty="0" smtClean="0"/>
              <a:t>What resources are necessary?</a:t>
            </a:r>
          </a:p>
          <a:p>
            <a:r>
              <a:rPr lang="en-GB" sz="2200" dirty="0" smtClean="0"/>
              <a:t>Where might these resources come from?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8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10504</TotalTime>
  <Words>592</Words>
  <Application>Microsoft Macintosh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Developing a framework for a distributed European Raptor Specimen Bank  Paola Movalli, WG3 Chair WG3 Workshop, RBINS 10-11 December 2018 </vt:lpstr>
      <vt:lpstr>Possible elements of the framework (1) A statement of the ERSpeB’s vision, mission and objectives</vt:lpstr>
      <vt:lpstr>Possible elements of the framework (2) An overview of the state-of-play</vt:lpstr>
      <vt:lpstr>Possible elements of the framework (3) Specifications for the meta-database of specimens</vt:lpstr>
      <vt:lpstr>Possible elements of the framework (4) Specification of collecting priorities</vt:lpstr>
      <vt:lpstr>Possible elements of the framework (5) Standard operating procedures</vt:lpstr>
      <vt:lpstr>Possible elements of the framework (6) Principles for access to and use of samples</vt:lpstr>
      <vt:lpstr>Possible elements of the framework (7) Addressing constraints</vt:lpstr>
      <vt:lpstr>Possible elements of the framework (8) Governance and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ERBFacility</dc:title>
  <dc:creator>Guy DUKE</dc:creator>
  <cp:lastModifiedBy>Guy DUKE</cp:lastModifiedBy>
  <cp:revision>104</cp:revision>
  <cp:lastPrinted>2018-12-09T19:27:44Z</cp:lastPrinted>
  <dcterms:created xsi:type="dcterms:W3CDTF">2017-10-16T08:09:03Z</dcterms:created>
  <dcterms:modified xsi:type="dcterms:W3CDTF">2018-12-09T19:31:42Z</dcterms:modified>
</cp:coreProperties>
</file>