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  <p:sldMasterId id="2147483805" r:id="rId7"/>
    <p:sldMasterId id="2147483817" r:id="rId8"/>
    <p:sldMasterId id="2147483843" r:id="rId9"/>
  </p:sldMasterIdLst>
  <p:notesMasterIdLst>
    <p:notesMasterId r:id="rId18"/>
  </p:notesMasterIdLst>
  <p:handoutMasterIdLst>
    <p:handoutMasterId r:id="rId19"/>
  </p:handoutMasterIdLst>
  <p:sldIdLst>
    <p:sldId id="545" r:id="rId10"/>
    <p:sldId id="638" r:id="rId11"/>
    <p:sldId id="659" r:id="rId12"/>
    <p:sldId id="637" r:id="rId13"/>
    <p:sldId id="654" r:id="rId14"/>
    <p:sldId id="648" r:id="rId15"/>
    <p:sldId id="650" r:id="rId16"/>
    <p:sldId id="653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  <p15:guide id="3" pos="5759">
          <p15:clr>
            <a:srgbClr val="A4A3A4"/>
          </p15:clr>
        </p15:guide>
        <p15:guide id="4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447" autoAdjust="0"/>
    <p:restoredTop sz="94343" autoAdjust="0"/>
  </p:normalViewPr>
  <p:slideViewPr>
    <p:cSldViewPr snapToGrid="0" showGuides="1">
      <p:cViewPr varScale="1">
        <p:scale>
          <a:sx n="70" d="100"/>
          <a:sy n="70" d="100"/>
        </p:scale>
        <p:origin x="1104" y="54"/>
      </p:cViewPr>
      <p:guideLst>
        <p:guide orient="horz" pos="4320"/>
        <p:guide orient="horz" pos="2205"/>
        <p:guide pos="5759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202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65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6CA94-76FC-499C-BC66-928F05A9D9F4}" type="datetimeFigureOut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C358D-79E4-4AEC-8A7C-2903F0746F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29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FDCB6-DBA3-4D9C-8D26-A9282FB47099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60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FDCB6-DBA3-4D9C-8D26-A9282FB4709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14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FDCB6-DBA3-4D9C-8D26-A9282FB4709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80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FDCB6-DBA3-4D9C-8D26-A9282FB47099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321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FDCB6-DBA3-4D9C-8D26-A9282FB4709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61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FDCB6-DBA3-4D9C-8D26-A9282FB47099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91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176F34-FB24-43AB-A7E1-28E02A100BE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Arial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46" y="4722416"/>
            <a:ext cx="4995872" cy="447436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18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61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99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40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05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178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(Arial 30pt regular).</a:t>
            </a:r>
          </a:p>
          <a:p>
            <a:pPr lvl="1"/>
            <a:r>
              <a:rPr lang="en-GB" dirty="0" smtClean="0"/>
              <a:t>Next level bullet (Arial 26pt regular).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5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02C9EC-15A1-4CF0-AE17-E7B0B8BCC86E}" type="datetimeFigureOut">
              <a:rPr lang="en-GB" smtClean="0">
                <a:solidFill>
                  <a:prstClr val="black"/>
                </a:solidFill>
              </a:rPr>
              <a:pPr/>
              <a:t>22/02/2018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95D63B-C9FF-4B8E-B598-178E560EB5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2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02C9EC-15A1-4CF0-AE17-E7B0B8BCC86E}" type="datetimeFigureOut">
              <a:rPr lang="en-GB" smtClean="0">
                <a:solidFill>
                  <a:prstClr val="black"/>
                </a:solidFill>
              </a:rPr>
              <a:pPr/>
              <a:t>22/02/2018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95D63B-C9FF-4B8E-B598-178E560EB5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2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75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85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185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4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88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86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61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82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43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436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5285-05E3-4F19-AE2A-526D6981041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E8D5-7CD5-4A13-A1C8-B3634185B4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7413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  <p:sldLayoutId id="214748379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464" y="6192008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8" t="32491" r="8698" b="39833"/>
          <a:stretch>
            <a:fillRect/>
          </a:stretch>
        </p:blipFill>
        <p:spPr>
          <a:xfrm>
            <a:off x="388221" y="6159491"/>
            <a:ext cx="1800000" cy="4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3" r:id="rId7"/>
    <p:sldLayoutId id="2147483814" r:id="rId8"/>
    <p:sldLayoutId id="2147483815" r:id="rId9"/>
    <p:sldLayoutId id="214748381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36" r:id="rId7"/>
    <p:sldLayoutId id="214748383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 descr="TREE_Logo_PowerPoint_Foote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67544" y="5805264"/>
            <a:ext cx="2124000" cy="5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0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pPr lvl="0" algn="ctr">
              <a:defRPr/>
            </a:pPr>
            <a:r>
              <a:rPr lang="en-GB" b="1" dirty="0" smtClean="0">
                <a:latin typeface="+mn-lt"/>
              </a:rPr>
              <a:t>Work Groups (WG) 1 &amp; 2 </a:t>
            </a:r>
            <a:endParaRPr lang="en-GB" sz="2800" b="1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  <a:p>
            <a:pPr algn="ctr"/>
            <a:r>
              <a:rPr lang="en-GB" sz="3200" dirty="0" smtClean="0">
                <a:latin typeface="+mn-lt"/>
              </a:rPr>
              <a:t>Richard </a:t>
            </a:r>
            <a:r>
              <a:rPr lang="en-GB" sz="3200" dirty="0">
                <a:latin typeface="+mn-lt"/>
              </a:rPr>
              <a:t>Shore</a:t>
            </a:r>
            <a:r>
              <a:rPr lang="en-GB" sz="3200" dirty="0" smtClean="0">
                <a:latin typeface="+mn-lt"/>
              </a:rPr>
              <a:t>, Igor Eulaers (WG1)</a:t>
            </a:r>
            <a:endParaRPr lang="en-GB" sz="3200" dirty="0">
              <a:latin typeface="+mn-lt"/>
            </a:endParaRPr>
          </a:p>
          <a:p>
            <a:pPr algn="ctr"/>
            <a:r>
              <a:rPr lang="en-GB" sz="3200" dirty="0">
                <a:latin typeface="+mn-lt"/>
              </a:rPr>
              <a:t>Antonio </a:t>
            </a:r>
            <a:r>
              <a:rPr lang="en-GB" sz="3200" dirty="0" smtClean="0">
                <a:latin typeface="+mn-lt"/>
              </a:rPr>
              <a:t>Garcia-Fernandez, Rafael Mateo (WG2)</a:t>
            </a:r>
          </a:p>
          <a:p>
            <a:pPr lvl="0" algn="ctr">
              <a:defRPr/>
            </a:pPr>
            <a:endParaRPr lang="en-GB" sz="3200" dirty="0">
              <a:latin typeface="+mn-lt"/>
            </a:endParaRPr>
          </a:p>
          <a:p>
            <a:endParaRPr lang="en-GB" sz="1800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301"/>
          <a:stretch>
            <a:fillRect/>
          </a:stretch>
        </p:blipFill>
        <p:spPr>
          <a:xfrm>
            <a:off x="1587" y="0"/>
            <a:ext cx="9142413" cy="3429000"/>
          </a:xfrm>
        </p:spPr>
      </p:pic>
      <p:pic>
        <p:nvPicPr>
          <p:cNvPr id="7" name="Picture Placeholder 5" descr="Hovering kestr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2413" cy="3429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91367"/>
            <a:ext cx="9142412" cy="86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6434"/>
            <a:ext cx="9144000" cy="576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b="1" cap="all" dirty="0" err="1" smtClean="0">
                <a:latin typeface="+mj-lt"/>
              </a:rPr>
              <a:t>KeY</a:t>
            </a:r>
            <a:r>
              <a:rPr lang="en-GB" sz="3200" b="1" cap="all" dirty="0">
                <a:latin typeface="+mj-lt"/>
              </a:rPr>
              <a:t> activities: </a:t>
            </a:r>
            <a:r>
              <a:rPr lang="en-GB" sz="3200" b="1" cap="all" dirty="0" smtClean="0">
                <a:latin typeface="+mj-lt"/>
              </a:rPr>
              <a:t>T1.2, 2.2. </a:t>
            </a:r>
            <a:r>
              <a:rPr lang="en-GB" sz="3200" u="sng" dirty="0">
                <a:solidFill>
                  <a:srgbClr val="56585B"/>
                </a:solidFill>
              </a:rPr>
              <a:t>Months </a:t>
            </a:r>
            <a:r>
              <a:rPr lang="en-GB" sz="3200" u="sng" dirty="0" smtClean="0">
                <a:solidFill>
                  <a:srgbClr val="56585B"/>
                </a:solidFill>
              </a:rPr>
              <a:t>18-36 </a:t>
            </a:r>
            <a:endParaRPr lang="en-GB" sz="3200" u="sng" dirty="0">
              <a:solidFill>
                <a:srgbClr val="56585B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GB" sz="3200" b="1" i="0" u="none" strike="noStrike" kern="1200" cap="all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91367"/>
            <a:ext cx="9142412" cy="86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81265" y="1030432"/>
            <a:ext cx="49088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rial-BoldMT"/>
              </a:rPr>
              <a:t>Develop framework for European Raptor Biomonitoring Scheme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rial-BoldMT"/>
              </a:rPr>
              <a:t>(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Arial-BoldMT"/>
              </a:rPr>
              <a:t>ERBioMS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rial-BoldMT"/>
              </a:rPr>
              <a:t>)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ArialMT"/>
              </a:rPr>
              <a:t>using priority species and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ArialMT"/>
              </a:rPr>
              <a:t>matrices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22" y="3614938"/>
            <a:ext cx="65542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56585B"/>
                </a:solidFill>
              </a:rPr>
              <a:t>Identify appropriate </a:t>
            </a:r>
            <a:r>
              <a:rPr lang="en-GB" sz="2600" dirty="0">
                <a:solidFill>
                  <a:srgbClr val="56585B"/>
                </a:solidFill>
              </a:rPr>
              <a:t>species (and read across methods for species within </a:t>
            </a:r>
            <a:r>
              <a:rPr lang="en-GB" sz="2600" dirty="0" smtClean="0">
                <a:solidFill>
                  <a:srgbClr val="56585B"/>
                </a:solidFill>
              </a:rPr>
              <a:t>trophic guilds</a:t>
            </a:r>
            <a:r>
              <a:rPr lang="en-GB" sz="2600" dirty="0">
                <a:solidFill>
                  <a:srgbClr val="56585B"/>
                </a:solidFill>
              </a:rPr>
              <a:t>) </a:t>
            </a:r>
            <a:endParaRPr lang="en-GB" sz="2600" dirty="0" smtClean="0">
              <a:solidFill>
                <a:srgbClr val="56585B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56585B"/>
                </a:solidFill>
              </a:rPr>
              <a:t>Identify sample matrices based on Espin </a:t>
            </a:r>
            <a:r>
              <a:rPr lang="en-GB" sz="2600" dirty="0">
                <a:solidFill>
                  <a:srgbClr val="56585B"/>
                </a:solidFill>
              </a:rPr>
              <a:t>et al </a:t>
            </a:r>
            <a:r>
              <a:rPr lang="en-GB" sz="2600" dirty="0" smtClean="0">
                <a:solidFill>
                  <a:srgbClr val="56585B"/>
                </a:solidFill>
              </a:rPr>
              <a:t>2016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56585B"/>
                </a:solidFill>
              </a:rPr>
              <a:t>Identify scientific methodology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56585B"/>
                </a:solidFill>
              </a:rPr>
              <a:t>Relate to WG3 and WG4 (logistics)</a:t>
            </a:r>
            <a:endParaRPr lang="en-GB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40" y="1334951"/>
            <a:ext cx="1480181" cy="163773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20" y="885708"/>
            <a:ext cx="1497648" cy="165705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3146097"/>
            <a:ext cx="1497647" cy="165705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08" y="4976568"/>
            <a:ext cx="1571113" cy="17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6434"/>
            <a:ext cx="9144000" cy="576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b="1" cap="all" dirty="0" err="1" smtClean="0">
                <a:latin typeface="+mj-lt"/>
              </a:rPr>
              <a:t>KeY</a:t>
            </a:r>
            <a:r>
              <a:rPr lang="en-GB" sz="3200" b="1" cap="all" dirty="0">
                <a:latin typeface="+mj-lt"/>
              </a:rPr>
              <a:t> activities: </a:t>
            </a:r>
            <a:r>
              <a:rPr lang="en-GB" sz="3200" b="1" cap="all" dirty="0" smtClean="0">
                <a:latin typeface="+mj-lt"/>
              </a:rPr>
              <a:t>T1.2, 2.2. </a:t>
            </a:r>
            <a:r>
              <a:rPr lang="en-GB" sz="3200" u="sng" dirty="0">
                <a:solidFill>
                  <a:srgbClr val="56585B"/>
                </a:solidFill>
              </a:rPr>
              <a:t>Months </a:t>
            </a:r>
            <a:r>
              <a:rPr lang="en-GB" sz="3200" u="sng" dirty="0" smtClean="0">
                <a:solidFill>
                  <a:srgbClr val="56585B"/>
                </a:solidFill>
              </a:rPr>
              <a:t>18-36 </a:t>
            </a:r>
            <a:endParaRPr lang="en-GB" sz="3200" u="sng" dirty="0">
              <a:solidFill>
                <a:srgbClr val="56585B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GB" sz="3200" b="1" i="0" u="none" strike="noStrike" kern="1200" cap="all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91367"/>
            <a:ext cx="9142412" cy="86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0422" y="722927"/>
            <a:ext cx="8498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Develop framework for European Raptor Biomonitoring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Scheme (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ERBioMS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using priority species and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matrices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22" y="3614938"/>
            <a:ext cx="65542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/>
          </a:p>
        </p:txBody>
      </p:sp>
      <p:sp>
        <p:nvSpPr>
          <p:cNvPr id="3" name="Rectangle 2"/>
          <p:cNvSpPr/>
          <p:nvPr/>
        </p:nvSpPr>
        <p:spPr>
          <a:xfrm>
            <a:off x="160422" y="1761394"/>
            <a:ext cx="865603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</a:t>
            </a:r>
            <a:r>
              <a:rPr lang="en-GB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D1.2</a:t>
            </a: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2.2 </a:t>
            </a:r>
            <a:r>
              <a:rPr lang="en-GB" sz="2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M36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specs and peer-reviewed papers detailing the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ERBioMS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framework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read-across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87" y="3012899"/>
            <a:ext cx="8656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chemeClr val="accent4">
                    <a:lumMod val="50000"/>
                  </a:schemeClr>
                </a:solidFill>
              </a:rPr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Bring </a:t>
            </a:r>
            <a:r>
              <a:rPr lang="en-GB" sz="2400" dirty="0"/>
              <a:t>forward species consideration for pan European monitoring.  Two </a:t>
            </a:r>
            <a:r>
              <a:rPr lang="en-GB" sz="2400" dirty="0" smtClean="0"/>
              <a:t>elements: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Consideration of scientific considerations and issues. Task group to be led and formed by </a:t>
            </a:r>
            <a:r>
              <a:rPr lang="en-GB" sz="2400" dirty="0" err="1"/>
              <a:t>NVdB</a:t>
            </a:r>
            <a:r>
              <a:rPr lang="en-GB" sz="2400" dirty="0"/>
              <a:t> to cover off key scientific </a:t>
            </a:r>
            <a:r>
              <a:rPr lang="en-GB" sz="2400" dirty="0" smtClean="0"/>
              <a:t>issues and produce opinion paper (</a:t>
            </a:r>
            <a:r>
              <a:rPr lang="en-GB" sz="2400" i="1" dirty="0" smtClean="0"/>
              <a:t>Environmental Pollution</a:t>
            </a:r>
            <a:r>
              <a:rPr lang="en-GB" sz="2400" dirty="0" smtClean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Practical issues with collections with WG3 and WG4 discussed in a </a:t>
            </a:r>
            <a:r>
              <a:rPr lang="en-GB" sz="2400" dirty="0" smtClean="0"/>
              <a:t>workshop in the autumn to identify key species and sample collection issues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92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6434"/>
            <a:ext cx="9144000" cy="576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b="1" cap="all" dirty="0" err="1" smtClean="0">
                <a:latin typeface="+mj-lt"/>
              </a:rPr>
              <a:t>KeY</a:t>
            </a:r>
            <a:r>
              <a:rPr lang="en-GB" sz="3200" b="1" cap="all" dirty="0">
                <a:latin typeface="+mj-lt"/>
              </a:rPr>
              <a:t> activities: T1.1, </a:t>
            </a:r>
            <a:r>
              <a:rPr lang="en-GB" sz="3200" b="1" cap="all" dirty="0" smtClean="0">
                <a:latin typeface="+mj-lt"/>
              </a:rPr>
              <a:t>2.1. </a:t>
            </a:r>
            <a:r>
              <a:rPr lang="en-GB" sz="3200" u="sng" dirty="0">
                <a:latin typeface="+mj-lt"/>
              </a:rPr>
              <a:t>Months 1-24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GB" sz="3200" b="1" i="0" u="none" strike="noStrike" kern="1200" cap="all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91367"/>
            <a:ext cx="9142412" cy="86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0421" y="822356"/>
            <a:ext cx="5181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Assess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current capacities for pan-European raptor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biomonitoring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(assessment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of exposure trends and, where feasible, effects) for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 4-6 prioritised contaminants</a:t>
            </a:r>
          </a:p>
          <a:p>
            <a:endParaRPr lang="en-GB" dirty="0">
              <a:latin typeface="Arial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21" y="3775915"/>
            <a:ext cx="6826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MT"/>
              </a:rPr>
              <a:t>Candidate contaminants (to be discussed tomorrow) could include: </a:t>
            </a:r>
          </a:p>
          <a:p>
            <a:endParaRPr lang="en-GB" sz="2400" dirty="0" smtClean="0"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MT"/>
              </a:rPr>
              <a:t>PCBs</a:t>
            </a:r>
            <a:r>
              <a:rPr lang="en-GB" sz="2400" dirty="0">
                <a:latin typeface="ArialMT"/>
              </a:rPr>
              <a:t>, FRs and </a:t>
            </a:r>
            <a:r>
              <a:rPr lang="en-GB" sz="2400" dirty="0" smtClean="0">
                <a:latin typeface="ArialMT"/>
              </a:rPr>
              <a:t>PFs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MT"/>
              </a:rPr>
              <a:t>Toxic metals (Hg, </a:t>
            </a:r>
            <a:r>
              <a:rPr lang="en-GB" sz="2400" dirty="0" err="1" smtClean="0">
                <a:latin typeface="ArialMT"/>
              </a:rPr>
              <a:t>Pb</a:t>
            </a:r>
            <a:r>
              <a:rPr lang="en-GB" sz="2400" dirty="0" smtClean="0">
                <a:latin typeface="ArialM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MT"/>
              </a:rPr>
              <a:t>PPPs-neonicotinoids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MT"/>
              </a:rPr>
              <a:t>Biocides (SGARs)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MT"/>
              </a:rPr>
              <a:t>Parasiticides</a:t>
            </a:r>
            <a:r>
              <a:rPr lang="en-GB" sz="2400" dirty="0">
                <a:latin typeface="ArialMT"/>
              </a:rPr>
              <a:t>, NSAIDs and livestock </a:t>
            </a:r>
            <a:r>
              <a:rPr lang="en-GB" sz="2400" dirty="0" smtClean="0">
                <a:latin typeface="ArialMT"/>
              </a:rPr>
              <a:t>antibiotics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47" y="1142147"/>
            <a:ext cx="3241828" cy="2203977"/>
          </a:xfrm>
          <a:prstGeom prst="rect">
            <a:avLst/>
          </a:prstGeom>
        </p:spPr>
      </p:pic>
      <p:pic>
        <p:nvPicPr>
          <p:cNvPr id="3074" name="Picture 2" descr="Image result for flame retard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80" y="3801003"/>
            <a:ext cx="3241828" cy="204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6434"/>
            <a:ext cx="9144000" cy="576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b="1" cap="all" dirty="0" err="1" smtClean="0">
                <a:latin typeface="+mj-lt"/>
              </a:rPr>
              <a:t>KeY</a:t>
            </a:r>
            <a:r>
              <a:rPr lang="en-GB" sz="3200" b="1" cap="all" dirty="0">
                <a:latin typeface="+mj-lt"/>
              </a:rPr>
              <a:t> activities: T1.1, </a:t>
            </a:r>
            <a:r>
              <a:rPr lang="en-GB" sz="3200" b="1" cap="all" dirty="0" smtClean="0">
                <a:latin typeface="+mj-lt"/>
              </a:rPr>
              <a:t>2.1. </a:t>
            </a:r>
            <a:r>
              <a:rPr lang="en-GB" sz="3200" cap="all" dirty="0" smtClean="0">
                <a:latin typeface="+mj-lt"/>
              </a:rPr>
              <a:t>(</a:t>
            </a:r>
            <a:r>
              <a:rPr lang="en-GB" sz="3200" u="sng" dirty="0" smtClean="0">
                <a:latin typeface="+mj-lt"/>
              </a:rPr>
              <a:t>Months 1-24)</a:t>
            </a:r>
            <a:endParaRPr lang="en-GB" sz="3200" dirty="0">
              <a:latin typeface="+mj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GB" sz="3200" b="1" i="0" u="none" strike="noStrike" kern="1200" cap="all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91367"/>
            <a:ext cx="9142412" cy="86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0421" y="685266"/>
            <a:ext cx="898199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Assess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current capacities for pan-European raptor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biomonitoring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(assessment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of exposure trends and, where feasible, effects) for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 4-6 prioritised contaminants</a:t>
            </a:r>
          </a:p>
          <a:p>
            <a:endParaRPr lang="en-GB" dirty="0">
              <a:latin typeface="Arial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21" y="2122001"/>
            <a:ext cx="88198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Assessment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, based on published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data and knowledge,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of ability to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conduct pan-European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assessment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for priority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contaminants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and PPPs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biocides/medicinal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products </a:t>
            </a:r>
            <a:endParaRPr lang="en-GB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Deliverables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: 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Peer-reviewed papers on current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capacities</a:t>
            </a:r>
          </a:p>
          <a:p>
            <a:pPr>
              <a:spcAft>
                <a:spcPts val="600"/>
              </a:spcAft>
            </a:pPr>
            <a:r>
              <a:rPr lang="en-GB" sz="2400" u="sng" dirty="0" smtClean="0">
                <a:solidFill>
                  <a:schemeClr val="accent4">
                    <a:lumMod val="50000"/>
                  </a:schemeClr>
                </a:solidFill>
              </a:rPr>
              <a:t>NEXT STEPS</a:t>
            </a:r>
            <a:endParaRPr lang="en-GB" sz="2400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Extend timeline for activities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Igor </a:t>
            </a:r>
            <a:r>
              <a:rPr lang="en-GB" sz="2400" dirty="0" err="1" smtClean="0"/>
              <a:t>Eulars</a:t>
            </a:r>
            <a:r>
              <a:rPr lang="en-GB" sz="2400" dirty="0" smtClean="0"/>
              <a:t>-complete his studies on Hg in the first instance (next FY)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2-3 STSMs to cover other contaminants, including best ways to integrate with RA requirements of EFSA, ECHA and others.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Workshop to bring understanding together…following FY  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3351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6434"/>
            <a:ext cx="9144000" cy="576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b="1" cap="all" dirty="0" err="1" smtClean="0">
                <a:latin typeface="+mj-lt"/>
              </a:rPr>
              <a:t>KeY</a:t>
            </a:r>
            <a:r>
              <a:rPr lang="en-GB" sz="3200" b="1" cap="all" dirty="0">
                <a:latin typeface="+mj-lt"/>
              </a:rPr>
              <a:t> activities: </a:t>
            </a:r>
            <a:r>
              <a:rPr lang="en-GB" sz="3200" b="1" cap="all" dirty="0" smtClean="0">
                <a:latin typeface="+mj-lt"/>
              </a:rPr>
              <a:t>T1.3, 2.3. </a:t>
            </a:r>
            <a:r>
              <a:rPr lang="en-GB" sz="3200" u="sng" dirty="0">
                <a:solidFill>
                  <a:srgbClr val="56585B"/>
                </a:solidFill>
              </a:rPr>
              <a:t>Months </a:t>
            </a:r>
            <a:r>
              <a:rPr lang="en-GB" sz="3200" u="sng" dirty="0" smtClean="0">
                <a:solidFill>
                  <a:srgbClr val="56585B"/>
                </a:solidFill>
              </a:rPr>
              <a:t>12-48 </a:t>
            </a:r>
            <a:endParaRPr lang="en-GB" sz="3200" u="sng" dirty="0">
              <a:solidFill>
                <a:srgbClr val="56585B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GB" sz="3200" b="1" i="0" u="none" strike="noStrike" kern="1200" cap="all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91367"/>
            <a:ext cx="9142412" cy="86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7366" y="692696"/>
            <a:ext cx="6112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Deliver a network of collaborating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laboratories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capable of delivering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pan-European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surveillance and monitoring 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Arial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071" y="2449480"/>
            <a:ext cx="87582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u="sng" dirty="0" smtClean="0"/>
              <a:t>FIRST STEPS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Early </a:t>
            </a:r>
            <a:r>
              <a:rPr lang="en-GB" sz="2400" dirty="0"/>
              <a:t>wins on networks: AGF/PB/RM </a:t>
            </a:r>
            <a:r>
              <a:rPr lang="en-GB" sz="2400" dirty="0" smtClean="0"/>
              <a:t>to </a:t>
            </a:r>
            <a:r>
              <a:rPr lang="en-GB" sz="2400" dirty="0"/>
              <a:t>develop </a:t>
            </a:r>
            <a:r>
              <a:rPr lang="en-GB" sz="2400" dirty="0" smtClean="0"/>
              <a:t>concept of a </a:t>
            </a:r>
            <a:r>
              <a:rPr lang="en-GB" sz="2400" dirty="0"/>
              <a:t>poisoning network </a:t>
            </a:r>
            <a:r>
              <a:rPr lang="en-GB" sz="2400" dirty="0" smtClean="0"/>
              <a:t>using </a:t>
            </a:r>
            <a:r>
              <a:rPr lang="en-GB" sz="2400" dirty="0"/>
              <a:t>existing </a:t>
            </a:r>
            <a:r>
              <a:rPr lang="en-GB" sz="2400" dirty="0" smtClean="0"/>
              <a:t>labs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 STSM and I workshop potentially budgeted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Use as platform for wider development to engage and include non poisoning labs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List </a:t>
            </a:r>
            <a:r>
              <a:rPr lang="en-GB" sz="2400" dirty="0"/>
              <a:t>of overall labs and capabilities (including non-poisoning </a:t>
            </a:r>
            <a:r>
              <a:rPr lang="en-GB" sz="2400" dirty="0" smtClean="0"/>
              <a:t>laboratories) and activities - explore potential to link with SETAC database at May meeting (RFS and </a:t>
            </a:r>
            <a:r>
              <a:rPr lang="en-GB" sz="2400" dirty="0" err="1" smtClean="0"/>
              <a:t>NvdB</a:t>
            </a:r>
            <a:r>
              <a:rPr lang="en-GB" sz="2400" dirty="0" smtClean="0"/>
              <a:t> to explore)</a:t>
            </a:r>
            <a:endParaRPr lang="en-GB" sz="2400" dirty="0" smtClean="0">
              <a:solidFill>
                <a:srgbClr val="56585B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721011"/>
            <a:ext cx="1910688" cy="22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6434"/>
            <a:ext cx="9144000" cy="576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b="1" cap="all" dirty="0" err="1" smtClean="0">
                <a:latin typeface="+mj-lt"/>
              </a:rPr>
              <a:t>KeY</a:t>
            </a:r>
            <a:r>
              <a:rPr lang="en-GB" sz="3200" b="1" cap="all" dirty="0">
                <a:latin typeface="+mj-lt"/>
              </a:rPr>
              <a:t> activities: </a:t>
            </a:r>
            <a:r>
              <a:rPr lang="en-GB" sz="3200" b="1" cap="all" dirty="0" smtClean="0">
                <a:latin typeface="+mj-lt"/>
              </a:rPr>
              <a:t>T1.5, 2.5. </a:t>
            </a:r>
            <a:r>
              <a:rPr lang="en-GB" sz="3200" u="sng" dirty="0">
                <a:solidFill>
                  <a:srgbClr val="56585B"/>
                </a:solidFill>
              </a:rPr>
              <a:t>Months </a:t>
            </a:r>
            <a:r>
              <a:rPr lang="en-GB" sz="3200" u="sng" dirty="0" smtClean="0">
                <a:solidFill>
                  <a:srgbClr val="56585B"/>
                </a:solidFill>
              </a:rPr>
              <a:t>30-48 </a:t>
            </a:r>
            <a:endParaRPr lang="en-GB" sz="3200" u="sng" dirty="0">
              <a:solidFill>
                <a:srgbClr val="56585B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GB" sz="3200" b="1" i="0" u="none" strike="noStrike" kern="1200" cap="all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91367"/>
            <a:ext cx="9142412" cy="86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5878" y="892091"/>
            <a:ext cx="8519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rial-BoldMT"/>
              </a:rPr>
              <a:t>Deliver training and guidance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ArialMT"/>
              </a:rPr>
              <a:t>in pan-European surveillance and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ArialMT"/>
              </a:rPr>
              <a:t>monitoring using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ArialMT"/>
              </a:rPr>
              <a:t>raptors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M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32" y="1846198"/>
            <a:ext cx="4281736" cy="22435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878" y="3569755"/>
            <a:ext cx="8667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r>
              <a:rPr lang="en-GB" sz="2800" u="sng" dirty="0" smtClean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Development of a draft schema of activities that could be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Led by AGF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Possibly bring SS into </a:t>
            </a:r>
            <a:r>
              <a:rPr lang="en-GB" sz="2800" dirty="0" smtClean="0"/>
              <a:t>end of next FY (TBC)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878" y="2184760"/>
            <a:ext cx="4403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Training </a:t>
            </a:r>
            <a:r>
              <a:rPr lang="en-GB" sz="2800" dirty="0"/>
              <a:t>School: Contaminant monitoring with </a:t>
            </a:r>
            <a:r>
              <a:rPr lang="en-GB" sz="2800" dirty="0" smtClean="0"/>
              <a:t>raptors</a:t>
            </a:r>
            <a:endParaRPr lang="en-GB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2" descr="foto12_barn_owl_chick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135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_PowerPoint_MasterSlides_Essentials_Dec2010_v1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ogo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CEH_PowerPoint_MasterSlides_Essentials_Dec2010_v1.4</Template>
  <TotalTime>4907</TotalTime>
  <Words>521</Words>
  <Application>Microsoft Office PowerPoint</Application>
  <PresentationFormat>On-screen Show (4:3)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Narrow</vt:lpstr>
      <vt:lpstr>Arial-BoldMT</vt:lpstr>
      <vt:lpstr>ArialMT</vt:lpstr>
      <vt:lpstr>Calibri</vt:lpstr>
      <vt:lpstr>Times New Roman</vt:lpstr>
      <vt:lpstr>CEH_PowerPoint_MasterSlides_Essentials_Dec2010_v1.4</vt:lpstr>
      <vt:lpstr>Titles_white-blue</vt:lpstr>
      <vt:lpstr>Titles_green-white</vt:lpstr>
      <vt:lpstr>Titles_white-green</vt:lpstr>
      <vt:lpstr>Content_Solid banner_blue</vt:lpstr>
      <vt:lpstr>Content_Solid banner_green</vt:lpstr>
      <vt:lpstr>1_Content_Solid banner_blue</vt:lpstr>
      <vt:lpstr>1_Content_Solid banner_green</vt:lpstr>
      <vt:lpstr>Logo_Footer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</dc:creator>
  <cp:lastModifiedBy>Shore, Richard F.</cp:lastModifiedBy>
  <cp:revision>543</cp:revision>
  <cp:lastPrinted>2017-03-31T10:32:36Z</cp:lastPrinted>
  <dcterms:created xsi:type="dcterms:W3CDTF">2012-03-29T09:38:00Z</dcterms:created>
  <dcterms:modified xsi:type="dcterms:W3CDTF">2018-02-22T08:36:18Z</dcterms:modified>
</cp:coreProperties>
</file>