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5"/>
    <p:sldMasterId id="2147483708" r:id="rId6"/>
    <p:sldMasterId id="2147483726" r:id="rId7"/>
  </p:sldMasterIdLst>
  <p:notesMasterIdLst>
    <p:notesMasterId r:id="rId25"/>
  </p:notesMasterIdLst>
  <p:handoutMasterIdLst>
    <p:handoutMasterId r:id="rId26"/>
  </p:handoutMasterIdLst>
  <p:sldIdLst>
    <p:sldId id="323" r:id="rId8"/>
    <p:sldId id="304" r:id="rId9"/>
    <p:sldId id="319" r:id="rId10"/>
    <p:sldId id="320" r:id="rId11"/>
    <p:sldId id="321" r:id="rId12"/>
    <p:sldId id="322" r:id="rId13"/>
    <p:sldId id="307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24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6EE906-C81E-4CCD-B090-E4A6124FB1BB}">
          <p14:sldIdLst>
            <p14:sldId id="323"/>
            <p14:sldId id="304"/>
            <p14:sldId id="319"/>
            <p14:sldId id="320"/>
            <p14:sldId id="321"/>
            <p14:sldId id="322"/>
            <p14:sldId id="307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4"/>
            <p14:sldId id="277"/>
          </p14:sldIdLst>
        </p14:section>
        <p14:section name="Annex" id="{F8E906B1-9121-4F96-AC12-91CB92215915}">
          <p14:sldIdLst/>
        </p14:section>
      </p14:sectionLst>
    </p:ex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44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cita Malimban" initials="CM" lastIdx="4" clrIdx="0">
    <p:extLst>
      <p:ext uri="{19B8F6BF-5375-455C-9EA6-DF929625EA0E}">
        <p15:presenceInfo xmlns:p15="http://schemas.microsoft.com/office/powerpoint/2012/main" userId="S-1-5-21-3529123979-388138331-1349375689-1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364"/>
    <a:srgbClr val="961E64"/>
    <a:srgbClr val="6E82BE"/>
    <a:srgbClr val="9B9B9B"/>
    <a:srgbClr val="D2D2CD"/>
    <a:srgbClr val="00AFAA"/>
    <a:srgbClr val="737373"/>
    <a:srgbClr val="E1783C"/>
    <a:srgbClr val="DD5C3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77612" autoAdjust="0"/>
  </p:normalViewPr>
  <p:slideViewPr>
    <p:cSldViewPr snapToGrid="0" snapToObjects="1" showGuides="1">
      <p:cViewPr varScale="1">
        <p:scale>
          <a:sx n="83" d="100"/>
          <a:sy n="83" d="100"/>
        </p:scale>
        <p:origin x="678" y="96"/>
      </p:cViewPr>
      <p:guideLst>
        <p:guide pos="5949"/>
        <p:guide orient="horz" pos="2160"/>
        <p:guide pos="4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37" d="100"/>
          <a:sy n="137" d="100"/>
        </p:scale>
        <p:origin x="47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21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52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7463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42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5962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5" name="Grouper 14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7" name="Image 16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18" name="ZoneTexte 17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9" name="Image 18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0" name="Image 19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1" name="ZoneTexte 20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6" name="Image 15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6589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64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9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99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5587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91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4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3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96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81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849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216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213688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041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664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729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15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42803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7" name="Grouper 16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9" name="Image 18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0" name="ZoneTexte 19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1" name="Image 20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2" name="Image 21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8" name="Image 17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4899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425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77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21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501"/>
            <a:ext cx="9143332" cy="6857499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524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768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8979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3" y="2102946"/>
            <a:ext cx="7668815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91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4"/>
            <a:ext cx="7668815" cy="3847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221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27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347565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57313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7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308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1841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5748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50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2" name="Grouper 1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8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9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0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11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5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971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54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135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7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07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4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642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59726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6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778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2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58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3" r:id="rId12"/>
    <p:sldLayoutId id="2147483719" r:id="rId13"/>
    <p:sldLayoutId id="2147483720" r:id="rId14"/>
    <p:sldLayoutId id="2147483721" r:id="rId15"/>
    <p:sldLayoutId id="214748372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1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/>
                </a:solidFill>
              </a:rPr>
              <a:t>COST </a:t>
            </a:r>
            <a:r>
              <a:rPr lang="fr-FR" dirty="0" err="1" smtClean="0">
                <a:solidFill>
                  <a:schemeClr val="accent5"/>
                </a:solidFill>
              </a:rPr>
              <a:t>Reimbursement</a:t>
            </a:r>
            <a:r>
              <a:rPr lang="fr-FR" dirty="0" smtClean="0">
                <a:solidFill>
                  <a:schemeClr val="accent5"/>
                </a:solidFill>
              </a:rPr>
              <a:t> </a:t>
            </a:r>
            <a:r>
              <a:rPr lang="fr-FR" dirty="0" err="1" smtClean="0">
                <a:solidFill>
                  <a:schemeClr val="accent5"/>
                </a:solidFill>
              </a:rPr>
              <a:t>Rules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z="2000" dirty="0">
                <a:solidFill>
                  <a:schemeClr val="accent5"/>
                </a:solidFill>
              </a:rPr>
              <a:t>Svetlana Voinova </a:t>
            </a:r>
            <a:r>
              <a:rPr lang="en-US" sz="2000">
                <a:solidFill>
                  <a:schemeClr val="accent5"/>
                </a:solidFill>
              </a:rPr>
              <a:t>– </a:t>
            </a:r>
            <a:r>
              <a:rPr lang="en-US" sz="2000" smtClean="0">
                <a:solidFill>
                  <a:schemeClr val="accent5"/>
                </a:solidFill>
              </a:rPr>
              <a:t>Ciudad Real </a:t>
            </a:r>
            <a:r>
              <a:rPr lang="en-US" sz="2000">
                <a:solidFill>
                  <a:schemeClr val="accent5"/>
                </a:solidFill>
              </a:rPr>
              <a:t>– </a:t>
            </a:r>
            <a:r>
              <a:rPr lang="en-US" sz="2000" smtClean="0">
                <a:solidFill>
                  <a:schemeClr val="accent5"/>
                </a:solidFill>
              </a:rPr>
              <a:t>19 </a:t>
            </a:r>
            <a:r>
              <a:rPr lang="en-US" sz="2000" dirty="0" smtClean="0">
                <a:solidFill>
                  <a:schemeClr val="accent5"/>
                </a:solidFill>
              </a:rPr>
              <a:t>February 2018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Step 1/5 Accept or Decline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675"/>
            <a:ext cx="9144000" cy="48863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05475" y="5133975"/>
            <a:ext cx="2857500" cy="1285875"/>
          </a:xfrm>
          <a:prstGeom prst="ellipse">
            <a:avLst/>
          </a:prstGeom>
          <a:noFill/>
          <a:ln w="57150">
            <a:solidFill>
              <a:srgbClr val="961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828974"/>
            <a:ext cx="1200150" cy="8188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58851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416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453"/>
            <a:ext cx="9144000" cy="1652110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673714" y="1498925"/>
            <a:ext cx="6245657" cy="587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364"/>
                </a:solidFill>
                <a:effectLst/>
                <a:uLnTx/>
                <a:uFillTx/>
                <a:latin typeface="Arial" charset="0"/>
                <a:cs typeface="Arial" charset="0"/>
              </a:rPr>
              <a:t>Step 2/5 Reimbursement?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9236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0"/>
            <a:ext cx="9144000" cy="478155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372226" y="6105525"/>
            <a:ext cx="2651926" cy="638175"/>
          </a:xfrm>
          <a:prstGeom prst="ellipse">
            <a:avLst/>
          </a:prstGeom>
          <a:noFill/>
          <a:ln w="57150">
            <a:solidFill>
              <a:srgbClr val="961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82984" y="4210811"/>
            <a:ext cx="902079" cy="571500"/>
          </a:xfrm>
          <a:prstGeom prst="ellipse">
            <a:avLst/>
          </a:prstGeom>
          <a:noFill/>
          <a:ln w="57150">
            <a:solidFill>
              <a:srgbClr val="961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86059" y="4662846"/>
            <a:ext cx="923927" cy="533400"/>
          </a:xfrm>
          <a:prstGeom prst="ellipse">
            <a:avLst/>
          </a:prstGeom>
          <a:noFill/>
          <a:ln w="57150">
            <a:solidFill>
              <a:srgbClr val="961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58851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34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Step 3/5 Fill in your travel expenses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2102947"/>
            <a:ext cx="7487234" cy="3943985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55041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7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61E64"/>
                </a:solidFill>
              </a:rPr>
              <a:t> </a:t>
            </a:r>
            <a:r>
              <a:rPr lang="en-US" dirty="0" smtClean="0">
                <a:solidFill>
                  <a:srgbClr val="692364"/>
                </a:solidFill>
              </a:rPr>
              <a:t>Upload receipts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8" y="2232894"/>
            <a:ext cx="7775543" cy="3554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49326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Step 4/5 </a:t>
            </a:r>
            <a:r>
              <a:rPr lang="en-US" dirty="0">
                <a:solidFill>
                  <a:srgbClr val="692364"/>
                </a:solidFill>
              </a:rPr>
              <a:t>Select Bank account 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74713" y="2649553"/>
            <a:ext cx="6410325" cy="1733550"/>
          </a:xfrm>
          <a:prstGeom prst="rect">
            <a:avLst/>
          </a:prstGeom>
          <a:ln>
            <a:solidFill>
              <a:srgbClr val="962067">
                <a:lumMod val="90000"/>
              </a:srgb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483742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61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Step 5/5 Submission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2102947"/>
            <a:ext cx="6956612" cy="1701800"/>
          </a:xfrm>
          <a:prstGeom prst="rect">
            <a:avLst/>
          </a:prstGeom>
          <a:ln>
            <a:solidFill>
              <a:srgbClr val="962067">
                <a:lumMod val="90000"/>
              </a:srgbClr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74713" y="3971318"/>
            <a:ext cx="7090192" cy="2092361"/>
          </a:xfrm>
          <a:prstGeom prst="rect">
            <a:avLst/>
          </a:prstGeom>
          <a:ln>
            <a:solidFill>
              <a:srgbClr val="962067">
                <a:lumMod val="90000"/>
              </a:srgb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75" y="51231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6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65" y="483030"/>
            <a:ext cx="5004356" cy="49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Thank you</a:t>
            </a:r>
            <a:br>
              <a:rPr lang="en-US" dirty="0" smtClean="0">
                <a:solidFill>
                  <a:srgbClr val="692364"/>
                </a:solidFill>
              </a:rPr>
            </a:br>
            <a:r>
              <a:rPr lang="fr-BE" sz="2000" u="sng" dirty="0" smtClean="0">
                <a:solidFill>
                  <a:srgbClr val="0070C0"/>
                </a:solidFill>
              </a:rPr>
              <a:t>Svetlana.Voinova@cost.eu</a:t>
            </a:r>
            <a:br>
              <a:rPr lang="fr-BE" sz="2000" u="sng" dirty="0" smtClean="0">
                <a:solidFill>
                  <a:srgbClr val="0070C0"/>
                </a:solidFill>
              </a:rPr>
            </a:br>
            <a:r>
              <a:rPr lang="fr-BE" sz="2400" u="sng" dirty="0" smtClean="0">
                <a:solidFill>
                  <a:srgbClr val="0070C0"/>
                </a:solidFill>
              </a:rPr>
              <a:t/>
            </a:r>
            <a:br>
              <a:rPr lang="fr-BE" sz="2400" u="sng" dirty="0" smtClean="0">
                <a:solidFill>
                  <a:srgbClr val="0070C0"/>
                </a:solidFill>
              </a:rPr>
            </a:br>
            <a:endParaRPr lang="en-GB" sz="2400" dirty="0">
              <a:solidFill>
                <a:srgbClr val="69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1763" y="1546793"/>
            <a:ext cx="6245657" cy="587767"/>
          </a:xfrm>
        </p:spPr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Meetings</a:t>
            </a:r>
            <a:endParaRPr lang="en-GB" dirty="0">
              <a:solidFill>
                <a:srgbClr val="69236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763" y="2466162"/>
            <a:ext cx="743649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Accept or Decline the invitation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 attendance list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 you claim online with relevant supporting documents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E82B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Claim Submission Deadline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30 days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35" y="593123"/>
            <a:ext cx="3366990" cy="19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1063487" y="1056075"/>
            <a:ext cx="6077675" cy="7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6000" b="1" dirty="0" smtClean="0">
                <a:solidFill>
                  <a:srgbClr val="666666"/>
                </a:solidFill>
                <a:latin typeface="Indie Flower"/>
                <a:ea typeface="Indie Flower"/>
                <a:cs typeface="Indie Flower"/>
                <a:sym typeface="Indie Flower"/>
              </a:rPr>
              <a:t>Reimbursement</a:t>
            </a:r>
            <a:r>
              <a:rPr lang="en-GB" sz="3600" b="1" dirty="0" smtClean="0">
                <a:solidFill>
                  <a:srgbClr val="999999"/>
                </a:solidFill>
                <a:highlight>
                  <a:srgbClr val="FFF2CC"/>
                </a:highlight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endParaRPr lang="en-GB" sz="3600" b="1" dirty="0">
              <a:solidFill>
                <a:srgbClr val="999999"/>
              </a:solidFill>
              <a:highlight>
                <a:srgbClr val="FFF2CC"/>
              </a:highlight>
              <a:latin typeface="Luckiest Guy"/>
              <a:ea typeface="Luckiest Guy"/>
              <a:cs typeface="Luckiest Guy"/>
              <a:sym typeface="Luckiest Guy"/>
            </a:endParaRPr>
          </a:p>
          <a:p>
            <a:endParaRPr sz="3600" dirty="0"/>
          </a:p>
        </p:txBody>
      </p:sp>
      <p:pic>
        <p:nvPicPr>
          <p:cNvPr id="342" name="Shape 342" descr="ru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463" y="2119088"/>
            <a:ext cx="4105275" cy="343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3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Clr>
                <a:schemeClr val="accent1"/>
              </a:buClr>
              <a:buNone/>
            </a:pPr>
            <a:r>
              <a:rPr lang="en-GB" sz="3600" dirty="0">
                <a:solidFill>
                  <a:schemeClr val="accent2"/>
                </a:solidFill>
                <a:ea typeface="Coming Soon"/>
                <a:cs typeface="Andalus" panose="02020603050405020304" pitchFamily="18" charset="-78"/>
                <a:sym typeface="Coming Soon"/>
              </a:rPr>
              <a:t>Flat rates only ! No </a:t>
            </a:r>
            <a:r>
              <a:rPr lang="en-GB" sz="3600" dirty="0" smtClean="0">
                <a:solidFill>
                  <a:schemeClr val="accent2"/>
                </a:solidFill>
                <a:ea typeface="Coming Soon"/>
                <a:cs typeface="Andalus" panose="02020603050405020304" pitchFamily="18" charset="-78"/>
                <a:sym typeface="Coming Soon"/>
              </a:rPr>
              <a:t>receipts</a:t>
            </a:r>
          </a:p>
          <a:p>
            <a:pPr marL="0" indent="0" algn="just">
              <a:lnSpc>
                <a:spcPct val="115000"/>
              </a:lnSpc>
              <a:buClr>
                <a:schemeClr val="accent1"/>
              </a:buClr>
              <a:buNone/>
            </a:pPr>
            <a:endParaRPr lang="en-GB" sz="2215" dirty="0">
              <a:solidFill>
                <a:schemeClr val="accent2"/>
              </a:solidFill>
              <a:ea typeface="Coming Soon"/>
              <a:cs typeface="Andalus" panose="02020603050405020304" pitchFamily="18" charset="-78"/>
              <a:sym typeface="Coming Soon"/>
            </a:endParaRPr>
          </a:p>
          <a:p>
            <a:pPr algn="jus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prstClr val="black">
                    <a:lumMod val="65000"/>
                    <a:lumOff val="35000"/>
                  </a:prstClr>
                </a:solidFill>
                <a:ea typeface="Coming Soon"/>
                <a:cs typeface="Andalus" panose="02020603050405020304" pitchFamily="18" charset="-78"/>
                <a:sym typeface="Coming Soon"/>
              </a:rPr>
              <a:t>€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ea typeface="Coming Soon"/>
                <a:cs typeface="Andalus" panose="02020603050405020304" pitchFamily="18" charset="-78"/>
                <a:sym typeface="Coming Soon"/>
              </a:rPr>
              <a:t>120 per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ming Soon"/>
                <a:cs typeface="Andalus" panose="02020603050405020304" pitchFamily="18" charset="-78"/>
                <a:sym typeface="Coming Soon"/>
              </a:rPr>
              <a:t>night </a:t>
            </a:r>
          </a:p>
          <a:p>
            <a:pPr lvl="1" algn="jus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  <a:ea typeface="Coming Soon"/>
                <a:cs typeface="Andalus" panose="02020603050405020304" pitchFamily="18" charset="-78"/>
                <a:sym typeface="Coming Soon"/>
              </a:rPr>
              <a:t>Maximum: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Coming Soon"/>
                <a:cs typeface="Andalus" panose="02020603050405020304" pitchFamily="18" charset="-78"/>
                <a:sym typeface="Coming Soon"/>
              </a:rPr>
              <a:t>Attended days +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ming Soon"/>
                <a:cs typeface="Andalus" panose="02020603050405020304" pitchFamily="18" charset="-78"/>
                <a:sym typeface="Coming Soon"/>
              </a:rPr>
              <a:t>1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a typeface="Coming Soon"/>
              <a:cs typeface="Andalus" panose="02020603050405020304" pitchFamily="18" charset="-78"/>
              <a:sym typeface="Coming Soon"/>
            </a:endParaRPr>
          </a:p>
          <a:p>
            <a:pPr algn="jus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prstClr val="black">
                    <a:lumMod val="65000"/>
                    <a:lumOff val="35000"/>
                  </a:prstClr>
                </a:solidFill>
                <a:ea typeface="Coming Soon"/>
                <a:cs typeface="Andalus" panose="02020603050405020304" pitchFamily="18" charset="-78"/>
                <a:sym typeface="Coming Soon"/>
              </a:rPr>
              <a:t>€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ea typeface="Coming Soon"/>
                <a:cs typeface="Andalus" panose="02020603050405020304" pitchFamily="18" charset="-78"/>
                <a:sym typeface="Coming Soon"/>
              </a:rPr>
              <a:t>20 per meal </a:t>
            </a:r>
          </a:p>
          <a:p>
            <a:pPr lvl="1" algn="jus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ming Soon"/>
                <a:cs typeface="Andalus" panose="02020603050405020304" pitchFamily="18" charset="-78"/>
                <a:sym typeface="Coming Soon"/>
              </a:rPr>
              <a:t>According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oming Soon"/>
                <a:cs typeface="Andalus" panose="02020603050405020304" pitchFamily="18" charset="-78"/>
                <a:sym typeface="Coming Soon"/>
              </a:rPr>
              <a:t>to travel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a typeface="Coming Soon"/>
              <a:cs typeface="Andalus" panose="02020603050405020304" pitchFamily="18" charset="-78"/>
              <a:sym typeface="Coming Soon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sym typeface="Luckiest Guy"/>
              </a:rPr>
              <a:t>Accommodation and Meals</a:t>
            </a:r>
            <a:endParaRPr lang="en-GB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sym typeface="Luckiest Guy"/>
              </a:rPr>
              <a:t>Travel </a:t>
            </a:r>
            <a:r>
              <a:rPr lang="en-GB" dirty="0" smtClean="0">
                <a:solidFill>
                  <a:schemeClr val="accent5"/>
                </a:solidFill>
                <a:sym typeface="Luckiest Guy"/>
              </a:rPr>
              <a:t>expenses </a:t>
            </a:r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6" name="Shape 3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1242" y="4568752"/>
            <a:ext cx="1551870" cy="8867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365"/>
          <p:cNvCxnSpPr/>
          <p:nvPr/>
        </p:nvCxnSpPr>
        <p:spPr>
          <a:xfrm>
            <a:off x="5967847" y="2102947"/>
            <a:ext cx="7570" cy="3655791"/>
          </a:xfrm>
          <a:prstGeom prst="straightConnector1">
            <a:avLst/>
          </a:prstGeom>
          <a:noFill/>
          <a:ln w="19050" cap="flat">
            <a:solidFill>
              <a:srgbClr val="F6B26B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365"/>
          <p:cNvCxnSpPr/>
          <p:nvPr/>
        </p:nvCxnSpPr>
        <p:spPr>
          <a:xfrm>
            <a:off x="3043214" y="2102947"/>
            <a:ext cx="10277" cy="3612487"/>
          </a:xfrm>
          <a:prstGeom prst="straightConnector1">
            <a:avLst/>
          </a:prstGeom>
          <a:noFill/>
          <a:ln w="19050" cap="flat">
            <a:solidFill>
              <a:srgbClr val="F6B26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58"/>
          <p:cNvSpPr txBox="1"/>
          <p:nvPr/>
        </p:nvSpPr>
        <p:spPr>
          <a:xfrm>
            <a:off x="542384" y="1958299"/>
            <a:ext cx="2230087" cy="171835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2204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Flight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Coming Soon"/>
              <a:cs typeface="Andalus" panose="02020603050405020304" pitchFamily="18" charset="-78"/>
              <a:sym typeface="Coming Soon"/>
            </a:endParaRPr>
          </a:p>
          <a:p>
            <a:pPr marL="263776" marR="0" lvl="0" indent="-263776" algn="l" defTabSz="42204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783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Economy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Coming Soon"/>
              <a:cs typeface="Andalus" panose="02020603050405020304" pitchFamily="18" charset="-78"/>
              <a:sym typeface="Coming Soon"/>
            </a:endParaRPr>
          </a:p>
          <a:p>
            <a:pPr marL="263776" marR="0" lvl="0" indent="-263776" algn="l" defTabSz="42204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783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Max € 1200</a:t>
            </a: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 </a:t>
            </a:r>
          </a:p>
        </p:txBody>
      </p:sp>
      <p:sp>
        <p:nvSpPr>
          <p:cNvPr id="12" name="Shape 359"/>
          <p:cNvSpPr txBox="1"/>
          <p:nvPr/>
        </p:nvSpPr>
        <p:spPr>
          <a:xfrm>
            <a:off x="3179986" y="2496192"/>
            <a:ext cx="2661366" cy="141299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2204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Train, Bus, Ferry :</a:t>
            </a:r>
          </a:p>
          <a:p>
            <a:pPr marL="0" marR="0" lvl="0" indent="0" algn="l" defTabSz="42204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Coming Soon"/>
              <a:cs typeface="Andalus" panose="02020603050405020304" pitchFamily="18" charset="-78"/>
              <a:sym typeface="Coming Soon"/>
            </a:endParaRPr>
          </a:p>
          <a:p>
            <a:pPr marL="263776" marR="0" lvl="0" indent="-263776" algn="l" defTabSz="42204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783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Cross-border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Coming Soon"/>
              <a:cs typeface="Andalus" panose="02020603050405020304" pitchFamily="18" charset="-78"/>
              <a:sym typeface="Coming Soon"/>
            </a:endParaRPr>
          </a:p>
          <a:p>
            <a:pPr marL="263776" marR="0" lvl="0" indent="-263776" algn="l" defTabSz="42204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783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First or second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class </a:t>
            </a:r>
          </a:p>
        </p:txBody>
      </p:sp>
      <p:sp>
        <p:nvSpPr>
          <p:cNvPr id="13" name="Shape 360"/>
          <p:cNvSpPr txBox="1"/>
          <p:nvPr/>
        </p:nvSpPr>
        <p:spPr>
          <a:xfrm>
            <a:off x="6178911" y="1958299"/>
            <a:ext cx="2591034" cy="210238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Car :</a:t>
            </a: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62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Coming Soon"/>
              <a:cs typeface="Andalus" panose="02020603050405020304" pitchFamily="18" charset="-78"/>
              <a:sym typeface="Coming Soon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Coming Soon"/>
              <a:cs typeface="Andalus" panose="02020603050405020304" pitchFamily="18" charset="-78"/>
              <a:sym typeface="Coming Soon"/>
            </a:endParaRPr>
          </a:p>
          <a:p>
            <a:pPr marL="263776" marR="0" lvl="0" indent="-263776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783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Max 2000 km</a:t>
            </a:r>
          </a:p>
          <a:p>
            <a:pPr marL="422041" marR="0" lvl="1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783C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€ 0.20 per km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Coming Soon"/>
              <a:cs typeface="Andalus" panose="02020603050405020304" pitchFamily="18" charset="-78"/>
              <a:sym typeface="Coming Soo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92" y="3909190"/>
            <a:ext cx="2228609" cy="1849548"/>
          </a:xfrm>
          <a:prstGeom prst="rect">
            <a:avLst/>
          </a:prstGeom>
        </p:spPr>
      </p:pic>
      <p:pic>
        <p:nvPicPr>
          <p:cNvPr id="15" name="Table Placeholder 14"/>
          <p:cNvPicPr>
            <a:picLocks noGrp="1" noChangeAspect="1"/>
          </p:cNvPicPr>
          <p:nvPr>
            <p:ph type="tbl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60" y="4199160"/>
            <a:ext cx="2523785" cy="15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37593" y="1461732"/>
            <a:ext cx="7668815" cy="384790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T</a:t>
            </a:r>
            <a:r>
              <a:rPr lang="en-US" dirty="0" smtClean="0">
                <a:solidFill>
                  <a:schemeClr val="accent2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rain</a:t>
            </a:r>
            <a:r>
              <a:rPr lang="en-US" dirty="0">
                <a:solidFill>
                  <a:schemeClr val="accent2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, tram, </a:t>
            </a:r>
            <a:r>
              <a:rPr lang="en-US" dirty="0" smtClean="0">
                <a:solidFill>
                  <a:schemeClr val="accent2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metro, bus…</a:t>
            </a:r>
            <a:r>
              <a:rPr lang="en-US" dirty="0">
                <a:solidFill>
                  <a:schemeClr val="accent2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(within </a:t>
            </a:r>
            <a:r>
              <a:rPr lang="en-US" dirty="0">
                <a:solidFill>
                  <a:schemeClr val="accent2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one </a:t>
            </a:r>
            <a:r>
              <a:rPr lang="en-US" dirty="0" smtClean="0">
                <a:solidFill>
                  <a:schemeClr val="accent2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country) </a:t>
            </a:r>
          </a:p>
          <a:p>
            <a:pPr lvl="1"/>
            <a:r>
              <a:rPr lang="en-US" altLang="en-US" dirty="0" smtClean="0"/>
              <a:t>25 </a:t>
            </a:r>
            <a:r>
              <a:rPr lang="en-US" altLang="en-US" dirty="0"/>
              <a:t>EUR </a:t>
            </a:r>
            <a:r>
              <a:rPr lang="en-US" altLang="en-US" dirty="0" smtClean="0"/>
              <a:t>or less no receipts</a:t>
            </a:r>
          </a:p>
          <a:p>
            <a:pPr lvl="1"/>
            <a:r>
              <a:rPr lang="en-US" dirty="0" smtClean="0"/>
              <a:t>More than 25 EUR  - ALL receipts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Taxi </a:t>
            </a:r>
          </a:p>
          <a:p>
            <a:pPr lvl="1"/>
            <a:r>
              <a:rPr lang="en-US" dirty="0" smtClean="0"/>
              <a:t>Max 80 EUR </a:t>
            </a:r>
          </a:p>
          <a:p>
            <a:pPr lvl="1"/>
            <a:r>
              <a:rPr lang="en-US" dirty="0" smtClean="0"/>
              <a:t>No other means</a:t>
            </a:r>
          </a:p>
          <a:p>
            <a:pPr lvl="1"/>
            <a:r>
              <a:rPr lang="en-US" dirty="0" smtClean="0"/>
              <a:t>10PM – 7AM </a:t>
            </a:r>
            <a:endParaRPr lang="en-GB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Local </a:t>
            </a:r>
            <a:r>
              <a:rPr lang="en-US" dirty="0" smtClean="0">
                <a:solidFill>
                  <a:schemeClr val="accent5"/>
                </a:solidFill>
                <a:latin typeface="Arial"/>
                <a:ea typeface="Coming Soon"/>
                <a:cs typeface="Andalus" panose="02020603050405020304" pitchFamily="18" charset="-78"/>
                <a:sym typeface="Coming Soon"/>
              </a:rPr>
              <a:t>transport</a:t>
            </a:r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4" name="Shape 406" descr="taxi-toy-yellow-model-car-warm-light-3434107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2014" y="3385684"/>
            <a:ext cx="1921403" cy="12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ackground bus light 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85" y="2067525"/>
            <a:ext cx="1993655" cy="13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93" y="1546793"/>
            <a:ext cx="6245657" cy="587767"/>
          </a:xfrm>
        </p:spPr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Other travel eligible expenses</a:t>
            </a:r>
            <a:endParaRPr lang="en-GB" dirty="0">
              <a:solidFill>
                <a:srgbClr val="692364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37593" y="2435026"/>
            <a:ext cx="5295562" cy="32789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783C"/>
              </a:buClr>
              <a:buFont typeface="Wingdings" charset="2"/>
              <a:buChar char="§"/>
              <a:defRPr sz="2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Luggage fees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Parking fees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Entry visa fee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783C"/>
              </a:buClr>
              <a:buSzTx/>
              <a:buFont typeface="Wingdings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Non-eligible </a:t>
            </a:r>
            <a:r>
              <a:rPr lang="en-US" dirty="0">
                <a:solidFill>
                  <a:srgbClr val="692364"/>
                </a:solidFill>
              </a:rPr>
              <a:t>expenses</a:t>
            </a:r>
            <a:endParaRPr lang="en-GB" dirty="0">
              <a:solidFill>
                <a:srgbClr val="692364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37593" y="2399948"/>
            <a:ext cx="7668815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783C"/>
              </a:buClr>
              <a:buFont typeface="Wingdings" charset="2"/>
              <a:buChar char="§"/>
              <a:defRPr sz="2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Registration, lecture fees and honoraria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Insurance (life, medical, health, luggage, etc.)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Fuel, road tolls and car rental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Charges for a rebooked travel ticket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Expenses associated with obtaining visas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19" y="278069"/>
            <a:ext cx="1857801" cy="1857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37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119" cy="1601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62388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172012" y="2917824"/>
            <a:ext cx="6986588" cy="105410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charset="2"/>
              <a:buChar char="§"/>
              <a:defRPr sz="2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charset="2"/>
              <a:buChar char="§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364"/>
                </a:solidFill>
                <a:effectLst/>
                <a:uLnTx/>
                <a:uFillTx/>
                <a:latin typeface="Arial" charset="0"/>
                <a:cs typeface="Arial" charset="0"/>
              </a:rPr>
              <a:t>How to submit your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364"/>
                </a:solidFill>
                <a:effectLst/>
                <a:uLnTx/>
                <a:uFillTx/>
                <a:latin typeface="Arial" charset="0"/>
                <a:cs typeface="Arial" charset="0"/>
              </a:rPr>
              <a:t>Online Travel Reimbursement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364"/>
                </a:solidFill>
                <a:effectLst/>
                <a:uLnTx/>
                <a:uFillTx/>
                <a:latin typeface="Arial" charset="0"/>
                <a:cs typeface="Arial" charset="0"/>
              </a:rPr>
              <a:t>Request (OTRR)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endParaRPr kumimoji="0" lang="en-GB" sz="12800" b="1" i="0" u="none" strike="noStrike" kern="1200" cap="none" spc="0" normalizeH="0" baseline="0" noProof="0" dirty="0">
              <a:ln>
                <a:noFill/>
              </a:ln>
              <a:solidFill>
                <a:srgbClr val="961E6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nd Purple">
  <a:themeElements>
    <a:clrScheme name="COST COLORS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2D3778"/>
      </a:accent1>
      <a:accent2>
        <a:srgbClr val="6E82BE"/>
      </a:accent2>
      <a:accent3>
        <a:srgbClr val="692364"/>
      </a:accent3>
      <a:accent4>
        <a:srgbClr val="961E64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nd MC AO Presentation ppt_4_3" id="{9D1FBBB1-C4C9-432F-BA08-3BF62C01F016}" vid="{111415F0-6FF7-46E1-9D59-63221A02A830}"/>
    </a:ext>
  </a:extLst>
</a:theme>
</file>

<file path=ppt/theme/theme2.xml><?xml version="1.0" encoding="utf-8"?>
<a:theme xmlns:a="http://schemas.openxmlformats.org/drawingml/2006/main" name="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nd MC AO Presentation ppt_4_3" id="{9D1FBBB1-C4C9-432F-BA08-3BF62C01F016}" vid="{8C00A0A9-E270-415F-97B5-554046D67217}"/>
    </a:ext>
  </a:extLst>
</a:theme>
</file>

<file path=ppt/theme/theme3.xml><?xml version="1.0" encoding="utf-8"?>
<a:theme xmlns:a="http://schemas.openxmlformats.org/drawingml/2006/main" name="COST_ppt-4_3">
  <a:themeElements>
    <a:clrScheme name="COST ORANGE THEME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E1783C"/>
      </a:accent1>
      <a:accent2>
        <a:srgbClr val="961E64"/>
      </a:accent2>
      <a:accent3>
        <a:srgbClr val="692364"/>
      </a:accent3>
      <a:accent4>
        <a:srgbClr val="6E82BE"/>
      </a:accent4>
      <a:accent5>
        <a:srgbClr val="2D3778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216 2MC short" id="{938BEFDE-67EE-4071-9F86-FEA15AAC802A}" vid="{4F1D62CB-213A-4A1D-900C-279B2E2D6F9C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a2230d6-0d0c-4546-8094-a726af8412ad" ContentTypeId="0x01010035D388ED9E6CB948B63D365BE3776A4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ee8b33-332d-4d78-a1fb-213112cbf5c9"/>
    <nae73cb6769f4a7f9271b45194c652bb xmlns="18ee8b33-332d-4d78-a1fb-213112cbf5c9">
      <Terms xmlns="http://schemas.microsoft.com/office/infopath/2007/PartnerControls"/>
    </nae73cb6769f4a7f9271b45194c652bb>
    <i00b8442aa7a4cf9a71eeeca23012327 xmlns="18ee8b33-332d-4d78-a1fb-213112cbf5c9">
      <Terms xmlns="http://schemas.microsoft.com/office/infopath/2007/PartnerControls"/>
    </i00b8442aa7a4cf9a71eeeca23012327>
    <Document_x0020_Status xmlns="18ee8b33-332d-4d78-a1fb-213112cbf5c9" xsi:nil="true"/>
    <Confidential1 xmlns="18ee8b33-332d-4d78-a1fb-213112cbf5c9">false</Confidential1>
    <fca2ec1b797f4b5f8f8c86f331133d6a xmlns="18ee8b33-332d-4d78-a1fb-213112cbf5c9">
      <Terms xmlns="http://schemas.microsoft.com/office/infopath/2007/PartnerControls"/>
    </fca2ec1b797f4b5f8f8c86f331133d6a>
    <Obsolete xmlns="18ee8b33-332d-4d78-a1fb-213112cbf5c9">false</Obsole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al" ma:contentTypeID="0x01010035D388ED9E6CB948B63D365BE3776A4F002D20AE00F5E8EE41B3934CDE6EC216E6" ma:contentTypeVersion="19" ma:contentTypeDescription="" ma:contentTypeScope="" ma:versionID="b6d4e74eac95bff32501dfca6d6b95bc">
  <xsd:schema xmlns:xsd="http://www.w3.org/2001/XMLSchema" xmlns:xs="http://www.w3.org/2001/XMLSchema" xmlns:p="http://schemas.microsoft.com/office/2006/metadata/properties" xmlns:ns2="18ee8b33-332d-4d78-a1fb-213112cbf5c9" targetNamespace="http://schemas.microsoft.com/office/2006/metadata/properties" ma:root="true" ma:fieldsID="18cb22e69cb7ee84cf49323e6b06684d" ns2:_="">
    <xsd:import namespace="18ee8b33-332d-4d78-a1fb-213112cbf5c9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Confidential1" minOccurs="0"/>
                <xsd:element ref="ns2:i00b8442aa7a4cf9a71eeeca23012327" minOccurs="0"/>
                <xsd:element ref="ns2:TaxCatchAll" minOccurs="0"/>
                <xsd:element ref="ns2:TaxCatchAllLabel" minOccurs="0"/>
                <xsd:element ref="ns2:nae73cb6769f4a7f9271b45194c652bb" minOccurs="0"/>
                <xsd:element ref="ns2:fca2ec1b797f4b5f8f8c86f331133d6a" minOccurs="0"/>
                <xsd:element ref="ns2:Obso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e8b33-332d-4d78-a1fb-213112cbf5c9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2" nillable="true" ma:displayName="Document Status" ma:format="Dropdown" ma:hidden="true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Confidential1" ma:index="3" nillable="true" ma:displayName="Confidential" ma:default="0" ma:internalName="Confidential1">
      <xsd:simpleType>
        <xsd:restriction base="dms:Boolean"/>
      </xsd:simpleType>
    </xsd:element>
    <xsd:element name="i00b8442aa7a4cf9a71eeeca23012327" ma:index="10" nillable="true" ma:taxonomy="true" ma:internalName="i00b8442aa7a4cf9a71eeeca23012327" ma:taxonomyFieldName="Process" ma:displayName="Process" ma:default="" ma:fieldId="{200b8442-aa7a-4cf9-a71e-eeca23012327}" ma:sspId="4a7baec1-b397-4109-93fa-ea88b862dbf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8b0cf1fa-41b1-4975-9035-da7d280547d7}" ma:internalName="TaxCatchAll" ma:showField="CatchAllData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8b0cf1fa-41b1-4975-9035-da7d280547d7}" ma:internalName="TaxCatchAllLabel" ma:readOnly="true" ma:showField="CatchAllDataLabel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e73cb6769f4a7f9271b45194c652bb" ma:index="14" nillable="true" ma:taxonomy="true" ma:internalName="nae73cb6769f4a7f9271b45194c652bb" ma:taxonomyFieldName="Stakeholders" ma:displayName="Stakeholders" ma:default="" ma:fieldId="{7ae73cb6-769f-4a7f-9271-b45194c652bb}" ma:sspId="4a7baec1-b397-4109-93fa-ea88b862dbf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a2ec1b797f4b5f8f8c86f331133d6a" ma:index="16" nillable="true" ma:taxonomy="true" ma:internalName="fca2ec1b797f4b5f8f8c86f331133d6a" ma:taxonomyFieldName="Doument_x0020_Type" ma:displayName="Type of Document" ma:readOnly="false" ma:default="" ma:fieldId="{fca2ec1b-797f-4b5f-8f8c-86f331133d6a}" ma:sspId="4a7baec1-b397-4109-93fa-ea88b862dbf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solete" ma:index="19" nillable="true" ma:displayName="Obsolete" ma:default="0" ma:internalName="Obsolet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BAADCA-1ACF-4938-B1ED-DADC31CB3EF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D167A04-9817-430A-AF75-F0CF73F512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16929-7233-4C89-B20F-D6826E819472}">
  <ds:schemaRefs>
    <ds:schemaRef ds:uri="18ee8b33-332d-4d78-a1fb-213112cbf5c9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520F1EE-A50F-4ED1-8618-38165DFFD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ee8b33-332d-4d78-a1fb-213112cbf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2nd MC AO Presentation ppt_4_3</Template>
  <TotalTime>1014</TotalTime>
  <Words>218</Words>
  <Application>Microsoft Office PowerPoint</Application>
  <PresentationFormat>On-screen Show (4:3)</PresentationFormat>
  <Paragraphs>62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Andalus</vt:lpstr>
      <vt:lpstr>Arial</vt:lpstr>
      <vt:lpstr>Arial Black</vt:lpstr>
      <vt:lpstr>Calibri</vt:lpstr>
      <vt:lpstr>Coming Soon</vt:lpstr>
      <vt:lpstr>Indie Flower</vt:lpstr>
      <vt:lpstr>Luckiest Guy</vt:lpstr>
      <vt:lpstr>Wingdings</vt:lpstr>
      <vt:lpstr>Blue and Purple</vt:lpstr>
      <vt:lpstr>Blue and Green</vt:lpstr>
      <vt:lpstr>COST_ppt-4_3</vt:lpstr>
      <vt:lpstr>COST Reimbursement Rules</vt:lpstr>
      <vt:lpstr>Meetings</vt:lpstr>
      <vt:lpstr>PowerPoint Presentation</vt:lpstr>
      <vt:lpstr>Accommodation and Meals</vt:lpstr>
      <vt:lpstr>Travel expenses </vt:lpstr>
      <vt:lpstr>Local transport</vt:lpstr>
      <vt:lpstr>Other travel eligible expenses</vt:lpstr>
      <vt:lpstr>Non-eligible expenses</vt:lpstr>
      <vt:lpstr>PowerPoint Presentation</vt:lpstr>
      <vt:lpstr>Step 1/5 Accept or Decline</vt:lpstr>
      <vt:lpstr>PowerPoint Presentation</vt:lpstr>
      <vt:lpstr>Step 3/5 Fill in your travel expenses</vt:lpstr>
      <vt:lpstr> Upload receipts</vt:lpstr>
      <vt:lpstr>Step 4/5 Select Bank account </vt:lpstr>
      <vt:lpstr>Step 5/5 Submission</vt:lpstr>
      <vt:lpstr>PowerPoint Presentation</vt:lpstr>
      <vt:lpstr>Thank you Svetlana.Voinova@cost.eu  </vt:lpstr>
    </vt:vector>
  </TitlesOfParts>
  <Company>COST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2 DRAFT ppt</dc:title>
  <dc:creator>Carmencita Malimban</dc:creator>
  <dc:description/>
  <cp:lastModifiedBy>Svetlana Voinova</cp:lastModifiedBy>
  <cp:revision>73</cp:revision>
  <dcterms:created xsi:type="dcterms:W3CDTF">2017-05-11T09:07:21Z</dcterms:created>
  <dcterms:modified xsi:type="dcterms:W3CDTF">2018-02-16T15:43:59Z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0x01010035D388ED9E6CB948B63D365BE3776A4F002D20AE00F5E8EE41B3934CDE6EC216E6</vt:lpwstr>
  </property>
  <property fmtid="{D5CDD505-2E9C-101B-9397-08002B2CF9AE}" pid="3" name="Stakeholders">
    <vt:lpwstr/>
  </property>
  <property fmtid="{D5CDD505-2E9C-101B-9397-08002B2CF9AE}" pid="4" name="Process">
    <vt:lpwstr/>
  </property>
  <property fmtid="{D5CDD505-2E9C-101B-9397-08002B2CF9AE}" pid="5" name="Doument_x0020_Type">
    <vt:lpwstr/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Product_x002F_Service">
    <vt:lpwstr/>
  </property>
  <property fmtid="{D5CDD505-2E9C-101B-9397-08002B2CF9AE}" pid="9" name="j183d2c7879f46cdad1b7768093a4c45">
    <vt:lpwstr/>
  </property>
  <property fmtid="{D5CDD505-2E9C-101B-9397-08002B2CF9AE}" pid="10" name="Meeting_x002F_Event_x0020_Type">
    <vt:lpwstr/>
  </property>
  <property fmtid="{D5CDD505-2E9C-101B-9397-08002B2CF9AE}" pid="11" name="h683663ddb1648d98d5d829c69644b8b">
    <vt:lpwstr/>
  </property>
  <property fmtid="{D5CDD505-2E9C-101B-9397-08002B2CF9AE}" pid="12" name="m6dd6d7cf7dd434e9aac1e6dc36a87ef">
    <vt:lpwstr/>
  </property>
  <property fmtid="{D5CDD505-2E9C-101B-9397-08002B2CF9AE}" pid="13" name="k9326ab33cb644c9beade3642bf61ccd">
    <vt:lpwstr/>
  </property>
  <property fmtid="{D5CDD505-2E9C-101B-9397-08002B2CF9AE}" pid="14" name="Domain">
    <vt:lpwstr/>
  </property>
  <property fmtid="{D5CDD505-2E9C-101B-9397-08002B2CF9AE}" pid="15" name="Budget_x0020_Line">
    <vt:lpwstr/>
  </property>
  <property fmtid="{D5CDD505-2E9C-101B-9397-08002B2CF9AE}" pid="16" name="kcdfa49aeaa74483b65ac40edc00c77e">
    <vt:lpwstr/>
  </property>
  <property fmtid="{D5CDD505-2E9C-101B-9397-08002B2CF9AE}" pid="17" name="Unit">
    <vt:lpwstr/>
  </property>
  <property fmtid="{D5CDD505-2E9C-101B-9397-08002B2CF9AE}" pid="18" name="Geographic_x0020_Location">
    <vt:lpwstr/>
  </property>
  <property fmtid="{D5CDD505-2E9C-101B-9397-08002B2CF9AE}" pid="19" name="kc6b404dcf93409787fa981ff0023991">
    <vt:lpwstr/>
  </property>
  <property fmtid="{D5CDD505-2E9C-101B-9397-08002B2CF9AE}" pid="20" name="Geographic Location">
    <vt:lpwstr/>
  </property>
  <property fmtid="{D5CDD505-2E9C-101B-9397-08002B2CF9AE}" pid="21" name="Doument Type">
    <vt:lpwstr/>
  </property>
  <property fmtid="{D5CDD505-2E9C-101B-9397-08002B2CF9AE}" pid="22" name="Product/Service">
    <vt:lpwstr/>
  </property>
  <property fmtid="{D5CDD505-2E9C-101B-9397-08002B2CF9AE}" pid="23" name="Meeting/Event Type">
    <vt:lpwstr/>
  </property>
  <property fmtid="{D5CDD505-2E9C-101B-9397-08002B2CF9AE}" pid="24" name="Budget Line">
    <vt:lpwstr/>
  </property>
</Properties>
</file>