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75" r:id="rId3"/>
    <p:sldId id="285" r:id="rId4"/>
    <p:sldId id="257" r:id="rId5"/>
    <p:sldId id="274" r:id="rId6"/>
    <p:sldId id="276" r:id="rId7"/>
    <p:sldId id="277" r:id="rId8"/>
    <p:sldId id="283" r:id="rId9"/>
    <p:sldId id="278" r:id="rId10"/>
    <p:sldId id="279" r:id="rId11"/>
    <p:sldId id="284" r:id="rId12"/>
    <p:sldId id="280" r:id="rId13"/>
    <p:sldId id="281" r:id="rId14"/>
    <p:sldId id="282" r:id="rId15"/>
    <p:sldId id="28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00" autoAdjust="0"/>
    <p:restoredTop sz="99596" autoAdjust="0"/>
  </p:normalViewPr>
  <p:slideViewPr>
    <p:cSldViewPr snapToGrid="0" snapToObjects="1">
      <p:cViewPr varScale="1">
        <p:scale>
          <a:sx n="89" d="100"/>
          <a:sy n="89" d="100"/>
        </p:scale>
        <p:origin x="-1760"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36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3E591C-5393-B54A-9F36-A24EC9F483BA}" type="datetimeFigureOut">
              <a:rPr lang="en-US" smtClean="0"/>
              <a:t>19/02/18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04D141-C51D-A347-B8F3-A46ED66123B6}" type="slidenum">
              <a:rPr lang="en-US" smtClean="0"/>
              <a:t>‹#›</a:t>
            </a:fld>
            <a:endParaRPr lang="en-US"/>
          </a:p>
        </p:txBody>
      </p:sp>
    </p:spTree>
    <p:extLst>
      <p:ext uri="{BB962C8B-B14F-4D97-AF65-F5344CB8AC3E}">
        <p14:creationId xmlns:p14="http://schemas.microsoft.com/office/powerpoint/2010/main" val="4018732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544CF-A213-DA4A-8B80-5E12DCD13233}" type="datetimeFigureOut">
              <a:rPr lang="en-US" smtClean="0"/>
              <a:t>19/02/18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1DDA7-3F32-1441-862E-DB2140458F23}" type="slidenum">
              <a:rPr lang="en-US" smtClean="0"/>
              <a:t>‹#›</a:t>
            </a:fld>
            <a:endParaRPr lang="en-US"/>
          </a:p>
        </p:txBody>
      </p:sp>
    </p:spTree>
    <p:extLst>
      <p:ext uri="{BB962C8B-B14F-4D97-AF65-F5344CB8AC3E}">
        <p14:creationId xmlns:p14="http://schemas.microsoft.com/office/powerpoint/2010/main" val="2734157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icoll.org" TargetMode="External"/><Relationship Id="rId4" Type="http://schemas.openxmlformats.org/officeDocument/2006/relationships/hyperlink" Target="http://www.inter-esb.org"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1DDA7-3F32-1441-862E-DB2140458F23}" type="slidenum">
              <a:rPr lang="en-US" smtClean="0"/>
              <a:t>1</a:t>
            </a:fld>
            <a:endParaRPr lang="en-US"/>
          </a:p>
        </p:txBody>
      </p:sp>
    </p:spTree>
    <p:extLst>
      <p:ext uri="{BB962C8B-B14F-4D97-AF65-F5344CB8AC3E}">
        <p14:creationId xmlns:p14="http://schemas.microsoft.com/office/powerpoint/2010/main" val="221675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NHMs across Europe house large collections of raptor specimens, mostly skins, bones and eggs, originating from most regions of Europe, dating from the 18</a:t>
            </a:r>
            <a:r>
              <a:rPr lang="en-GB" baseline="30000" dirty="0"/>
              <a:t>th</a:t>
            </a:r>
            <a:r>
              <a:rPr lang="en-GB" dirty="0"/>
              <a:t> century to modern times. While these collections were not designed to serve contaminant monitoring, these tissues can deliver data, particularly as analytical equipment and methods develop, to extend analysis of contaminant exposure over space and time. Additionally, some NHMs collect and bank contemporary raptor samples. </a:t>
            </a:r>
            <a:endParaRPr lang="en-US" dirty="0"/>
          </a:p>
          <a:p>
            <a:r>
              <a:rPr lang="en-GB" dirty="0"/>
              <a:t>Complementing NHMs, there has been a steep rate of establishment of ESBs in recent decade. Samples held in ESBs (e.g. liver, kidney, muscle, adipose tissues, blood) are normally specifically gathered for contaminant monitoring and, like NHM specimens, allow extension of analysis of contaminant exposure over space and time. Several ESBs hold raptor samples and there is strong interest in others to do so, given the link to regulatory needs. </a:t>
            </a:r>
            <a:endParaRPr lang="en-US" dirty="0"/>
          </a:p>
          <a:p>
            <a:r>
              <a:rPr lang="en-GB" dirty="0"/>
              <a:t>Few raptor collections in NHMs and ESBs are digitised but there is strong interest to achieve this. While Scientific Collections International (</a:t>
            </a:r>
            <a:r>
              <a:rPr lang="en-GB" u="sng" dirty="0">
                <a:hlinkClick r:id="rId3"/>
              </a:rPr>
              <a:t>www.scicoll.org</a:t>
            </a:r>
            <a:r>
              <a:rPr lang="en-GB" dirty="0"/>
              <a:t>) links NHMs and the International ESB Group (</a:t>
            </a:r>
            <a:r>
              <a:rPr lang="en-GB" u="sng" dirty="0">
                <a:hlinkClick r:id="rId4"/>
              </a:rPr>
              <a:t>www.inter-esb.org</a:t>
            </a:r>
            <a:r>
              <a:rPr lang="en-GB" dirty="0"/>
              <a:t>) links ESBs, there is no network specifically linking both NHMs and ESBs in order to make raptor specimens more visible and accessible for </a:t>
            </a:r>
            <a:r>
              <a:rPr lang="en-GB" dirty="0" err="1"/>
              <a:t>biomonitoring</a:t>
            </a:r>
            <a:r>
              <a:rPr lang="en-GB" dirty="0"/>
              <a:t>.</a:t>
            </a:r>
            <a:endParaRPr lang="en-US" dirty="0"/>
          </a:p>
          <a:p>
            <a:endParaRPr lang="en-US" dirty="0"/>
          </a:p>
        </p:txBody>
      </p:sp>
      <p:sp>
        <p:nvSpPr>
          <p:cNvPr id="4" name="Slide Number Placeholder 3"/>
          <p:cNvSpPr>
            <a:spLocks noGrp="1"/>
          </p:cNvSpPr>
          <p:nvPr>
            <p:ph type="sldNum" sz="quarter" idx="10"/>
          </p:nvPr>
        </p:nvSpPr>
        <p:spPr/>
        <p:txBody>
          <a:bodyPr/>
          <a:lstStyle/>
          <a:p>
            <a:fld id="{2FF1DDA7-3F32-1441-862E-DB2140458F23}" type="slidenum">
              <a:rPr lang="en-US" smtClean="0"/>
              <a:t>2</a:t>
            </a:fld>
            <a:endParaRPr lang="en-US"/>
          </a:p>
        </p:txBody>
      </p:sp>
    </p:spTree>
    <p:extLst>
      <p:ext uri="{BB962C8B-B14F-4D97-AF65-F5344CB8AC3E}">
        <p14:creationId xmlns:p14="http://schemas.microsoft.com/office/powerpoint/2010/main" val="29091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dirty="0"/>
              <a:t>Existing raptor specimen collections in NHMs and ESBs have only in a very few cases been made with contaminant monitoring in mind; those collections which </a:t>
            </a:r>
            <a:r>
              <a:rPr lang="en-GB" u="sng" dirty="0"/>
              <a:t>are</a:t>
            </a:r>
            <a:r>
              <a:rPr lang="en-GB" dirty="0"/>
              <a:t> designed to meet contaminant monitoring needs are national in scale (e.g. UK Predatory Bird Monitoring Scheme). There is therefore a need to develop an </a:t>
            </a:r>
            <a:r>
              <a:rPr lang="en-GB" dirty="0" err="1"/>
              <a:t>ERSpeB</a:t>
            </a:r>
            <a:r>
              <a:rPr lang="en-GB" dirty="0"/>
              <a:t> framework to link and expand existing collections and, where appropriate, propose new regional collections, to meet </a:t>
            </a:r>
            <a:r>
              <a:rPr lang="en-GB" dirty="0" err="1"/>
              <a:t>ERBioMS</a:t>
            </a:r>
            <a:r>
              <a:rPr lang="en-GB" dirty="0"/>
              <a:t> needs.</a:t>
            </a:r>
            <a:endParaRPr lang="en-US" dirty="0"/>
          </a:p>
          <a:p>
            <a:endParaRPr lang="en-US" dirty="0"/>
          </a:p>
        </p:txBody>
      </p:sp>
      <p:sp>
        <p:nvSpPr>
          <p:cNvPr id="4" name="Slide Number Placeholder 3"/>
          <p:cNvSpPr>
            <a:spLocks noGrp="1"/>
          </p:cNvSpPr>
          <p:nvPr>
            <p:ph type="sldNum" sz="quarter" idx="10"/>
          </p:nvPr>
        </p:nvSpPr>
        <p:spPr/>
        <p:txBody>
          <a:bodyPr/>
          <a:lstStyle/>
          <a:p>
            <a:fld id="{2FF1DDA7-3F32-1441-862E-DB2140458F23}" type="slidenum">
              <a:rPr lang="en-US" smtClean="0"/>
              <a:t>4</a:t>
            </a:fld>
            <a:endParaRPr lang="en-US"/>
          </a:p>
        </p:txBody>
      </p:sp>
    </p:spTree>
    <p:extLst>
      <p:ext uri="{BB962C8B-B14F-4D97-AF65-F5344CB8AC3E}">
        <p14:creationId xmlns:p14="http://schemas.microsoft.com/office/powerpoint/2010/main" val="178329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Objective C2: To build capacity in the ‘collections arena’ through networking and collaboration among </a:t>
            </a:r>
            <a:r>
              <a:rPr lang="en-GB" b="1" dirty="0" err="1"/>
              <a:t>ecotoxicologists</a:t>
            </a:r>
            <a:r>
              <a:rPr lang="en-GB" b="1" dirty="0"/>
              <a:t> and raptor collections (NHMs, ESBs, etc),</a:t>
            </a:r>
            <a:r>
              <a:rPr lang="en-GB" dirty="0"/>
              <a:t> including through: </a:t>
            </a:r>
            <a:r>
              <a:rPr lang="en-GB" b="1" dirty="0"/>
              <a:t>(a)</a:t>
            </a:r>
            <a:r>
              <a:rPr lang="en-GB" dirty="0"/>
              <a:t> constructing a </a:t>
            </a:r>
            <a:r>
              <a:rPr lang="en-GB" i="1" dirty="0"/>
              <a:t>meta-database</a:t>
            </a:r>
            <a:r>
              <a:rPr lang="en-GB" dirty="0"/>
              <a:t> of existing raptor specimens and of any existing related contaminant data, and stimulating digitisation of collections, to enhance access and use for contaminant monitoring; </a:t>
            </a:r>
            <a:r>
              <a:rPr lang="en-GB" b="1" dirty="0"/>
              <a:t>(b)</a:t>
            </a:r>
            <a:r>
              <a:rPr lang="en-GB" dirty="0"/>
              <a:t> stimulating expansion of raptor collections. Construction of the database will involve developing standards for digital description and online publication of raptor samples and related data, and developing systems and protocols for web-based exchange, analysis and visualization (mapping) of these data.</a:t>
            </a:r>
            <a:endParaRPr lang="en-US" dirty="0"/>
          </a:p>
          <a:p>
            <a:endParaRPr lang="en-US" dirty="0"/>
          </a:p>
        </p:txBody>
      </p:sp>
      <p:sp>
        <p:nvSpPr>
          <p:cNvPr id="4" name="Slide Number Placeholder 3"/>
          <p:cNvSpPr>
            <a:spLocks noGrp="1"/>
          </p:cNvSpPr>
          <p:nvPr>
            <p:ph type="sldNum" sz="quarter" idx="10"/>
          </p:nvPr>
        </p:nvSpPr>
        <p:spPr/>
        <p:txBody>
          <a:bodyPr/>
          <a:lstStyle/>
          <a:p>
            <a:fld id="{2FF1DDA7-3F32-1441-862E-DB2140458F23}" type="slidenum">
              <a:rPr lang="en-US" smtClean="0"/>
              <a:t>5</a:t>
            </a:fld>
            <a:endParaRPr lang="en-US"/>
          </a:p>
        </p:txBody>
      </p:sp>
    </p:spTree>
    <p:extLst>
      <p:ext uri="{BB962C8B-B14F-4D97-AF65-F5344CB8AC3E}">
        <p14:creationId xmlns:p14="http://schemas.microsoft.com/office/powerpoint/2010/main" val="259480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F2B7ED1-7E0E-A44F-A1B9-D1F95C970A9F}" type="datetimeFigureOut">
              <a:rPr lang="en-US" smtClean="0"/>
              <a:t>19/02/18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201109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2B7ED1-7E0E-A44F-A1B9-D1F95C970A9F}" type="datetimeFigureOut">
              <a:rPr lang="en-US" smtClean="0"/>
              <a:t>19/02/18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204076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2B7ED1-7E0E-A44F-A1B9-D1F95C970A9F}" type="datetimeFigureOut">
              <a:rPr lang="en-US" smtClean="0"/>
              <a:t>19/02/18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396760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2B7ED1-7E0E-A44F-A1B9-D1F95C970A9F}" type="datetimeFigureOut">
              <a:rPr lang="en-US" smtClean="0"/>
              <a:t>19/02/18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342938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F2B7ED1-7E0E-A44F-A1B9-D1F95C970A9F}" type="datetimeFigureOut">
              <a:rPr lang="en-US" smtClean="0"/>
              <a:t>19/02/18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131304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F2B7ED1-7E0E-A44F-A1B9-D1F95C970A9F}" type="datetimeFigureOut">
              <a:rPr lang="en-US" smtClean="0"/>
              <a:t>19/02/18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210908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F2B7ED1-7E0E-A44F-A1B9-D1F95C970A9F}" type="datetimeFigureOut">
              <a:rPr lang="en-US" smtClean="0"/>
              <a:t>19/02/18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422164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F2B7ED1-7E0E-A44F-A1B9-D1F95C970A9F}" type="datetimeFigureOut">
              <a:rPr lang="en-US" smtClean="0"/>
              <a:t>19/02/18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95806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B7ED1-7E0E-A44F-A1B9-D1F95C970A9F}" type="datetimeFigureOut">
              <a:rPr lang="en-US" smtClean="0"/>
              <a:t>19/02/18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288150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2B7ED1-7E0E-A44F-A1B9-D1F95C970A9F}" type="datetimeFigureOut">
              <a:rPr lang="en-US" smtClean="0"/>
              <a:t>19/02/18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108183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2B7ED1-7E0E-A44F-A1B9-D1F95C970A9F}" type="datetimeFigureOut">
              <a:rPr lang="en-US" smtClean="0"/>
              <a:t>19/02/18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27549435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B7ED1-7E0E-A44F-A1B9-D1F95C970A9F}" type="datetimeFigureOut">
              <a:rPr lang="en-US" smtClean="0"/>
              <a:t>19/02/18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EAE68-EE79-5745-895D-A8797F948FED}" type="slidenum">
              <a:rPr lang="en-US" smtClean="0"/>
              <a:t>‹#›</a:t>
            </a:fld>
            <a:endParaRPr lang="en-US"/>
          </a:p>
        </p:txBody>
      </p:sp>
    </p:spTree>
    <p:extLst>
      <p:ext uri="{BB962C8B-B14F-4D97-AF65-F5344CB8AC3E}">
        <p14:creationId xmlns:p14="http://schemas.microsoft.com/office/powerpoint/2010/main" val="2091923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emf"/><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48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536700"/>
          </a:xfrm>
          <a:noFill/>
        </p:spPr>
        <p:txBody>
          <a:bodyPr>
            <a:normAutofit fontScale="90000"/>
          </a:bodyPr>
          <a:lstStyle/>
          <a:p>
            <a:pPr>
              <a:spcBef>
                <a:spcPts val="0"/>
              </a:spcBef>
            </a:pPr>
            <a:r>
              <a:rPr lang="en-US" sz="6000" b="1" dirty="0" smtClean="0">
                <a:latin typeface="+mn-lt"/>
              </a:rPr>
              <a:t/>
            </a:r>
            <a:br>
              <a:rPr lang="en-US" sz="6000" b="1" dirty="0" smtClean="0">
                <a:latin typeface="+mn-lt"/>
              </a:rPr>
            </a:br>
            <a:r>
              <a:rPr lang="en-US" sz="4900" b="1" dirty="0" smtClean="0">
                <a:latin typeface="+mn-lt"/>
              </a:rPr>
              <a:t>WORKING GROUP 3 </a:t>
            </a:r>
            <a:r>
              <a:rPr lang="en-US" sz="6000" b="1" dirty="0" smtClean="0">
                <a:latin typeface="+mn-lt"/>
              </a:rPr>
              <a:t>COLLECTIONS ARENA</a:t>
            </a:r>
            <a:r>
              <a:rPr lang="en-US" sz="4000" b="1" dirty="0" smtClean="0">
                <a:latin typeface="+mn-lt"/>
              </a:rPr>
              <a:t> </a:t>
            </a:r>
            <a:r>
              <a:rPr lang="en-US" sz="5300" b="1" dirty="0" smtClean="0">
                <a:latin typeface="+mn-lt"/>
              </a:rPr>
              <a:t/>
            </a:r>
            <a:br>
              <a:rPr lang="en-US" sz="5300" b="1" dirty="0" smtClean="0">
                <a:latin typeface="+mn-lt"/>
              </a:rPr>
            </a:br>
            <a:endParaRPr lang="en-US" sz="5300" b="1" dirty="0">
              <a:latin typeface="+mn-lt"/>
            </a:endParaRPr>
          </a:p>
        </p:txBody>
      </p:sp>
      <p:sp>
        <p:nvSpPr>
          <p:cNvPr id="3" name="Subtitle 2"/>
          <p:cNvSpPr>
            <a:spLocks noGrp="1"/>
          </p:cNvSpPr>
          <p:nvPr>
            <p:ph type="subTitle" idx="1"/>
          </p:nvPr>
        </p:nvSpPr>
        <p:spPr>
          <a:xfrm>
            <a:off x="1371600" y="3924300"/>
            <a:ext cx="6400800" cy="1549400"/>
          </a:xfrm>
          <a:noFill/>
        </p:spPr>
        <p:txBody>
          <a:bodyPr>
            <a:normAutofit/>
          </a:bodyPr>
          <a:lstStyle/>
          <a:p>
            <a:pPr>
              <a:lnSpc>
                <a:spcPct val="110000"/>
              </a:lnSpc>
              <a:spcBef>
                <a:spcPts val="0"/>
              </a:spcBef>
            </a:pPr>
            <a:r>
              <a:rPr lang="en-US" sz="2800" b="1" dirty="0" smtClean="0">
                <a:solidFill>
                  <a:schemeClr val="tx1"/>
                </a:solidFill>
              </a:rPr>
              <a:t>Paola Movalli, Chair WG3</a:t>
            </a:r>
          </a:p>
          <a:p>
            <a:r>
              <a:rPr lang="en-US" sz="2400" b="1" dirty="0" smtClean="0">
                <a:solidFill>
                  <a:schemeClr val="tx1"/>
                </a:solidFill>
              </a:rPr>
              <a:t>1</a:t>
            </a:r>
            <a:r>
              <a:rPr lang="en-US" sz="2400" b="1" baseline="30000" dirty="0" smtClean="0">
                <a:solidFill>
                  <a:schemeClr val="tx1"/>
                </a:solidFill>
              </a:rPr>
              <a:t>st</a:t>
            </a:r>
            <a:r>
              <a:rPr lang="en-US" sz="2400" b="1" dirty="0" smtClean="0">
                <a:solidFill>
                  <a:schemeClr val="tx1"/>
                </a:solidFill>
              </a:rPr>
              <a:t> GENERAL MEETING</a:t>
            </a:r>
          </a:p>
          <a:p>
            <a:r>
              <a:rPr lang="en-US" sz="2400" b="1" dirty="0" smtClean="0">
                <a:solidFill>
                  <a:schemeClr val="tx1"/>
                </a:solidFill>
              </a:rPr>
              <a:t>Ciudad Real, 19</a:t>
            </a:r>
            <a:r>
              <a:rPr lang="en-US" sz="2400" b="1" baseline="30000" dirty="0" smtClean="0">
                <a:solidFill>
                  <a:schemeClr val="tx1"/>
                </a:solidFill>
              </a:rPr>
              <a:t>th</a:t>
            </a:r>
            <a:r>
              <a:rPr lang="en-US" sz="2400" b="1" dirty="0" smtClean="0">
                <a:solidFill>
                  <a:schemeClr val="tx1"/>
                </a:solidFill>
              </a:rPr>
              <a:t> February 2018</a:t>
            </a:r>
            <a:endParaRPr lang="en-US" sz="2400" b="1" dirty="0">
              <a:solidFill>
                <a:schemeClr val="tx1"/>
              </a:solidFill>
            </a:endParaRPr>
          </a:p>
        </p:txBody>
      </p:sp>
      <p:pic>
        <p:nvPicPr>
          <p:cNvPr id="4" name="Picture 3" descr="COST_LOGO_High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56" y="5786825"/>
            <a:ext cx="2068714" cy="971000"/>
          </a:xfrm>
          <a:prstGeom prst="rect">
            <a:avLst/>
          </a:prstGeom>
        </p:spPr>
      </p:pic>
      <p:pic>
        <p:nvPicPr>
          <p:cNvPr id="6" name="Picture 5" descr="EU-FLAG_cmyk_CS3.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0698" y="5756835"/>
            <a:ext cx="1559801" cy="1064489"/>
          </a:xfrm>
          <a:prstGeom prst="rect">
            <a:avLst/>
          </a:prstGeom>
        </p:spPr>
      </p:pic>
      <p:pic>
        <p:nvPicPr>
          <p:cNvPr id="7" name="Picture 6" descr="ERBFacility LOGO FIN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256" y="52893"/>
            <a:ext cx="1408603" cy="1659377"/>
          </a:xfrm>
          <a:prstGeom prst="rect">
            <a:avLst/>
          </a:prstGeom>
        </p:spPr>
      </p:pic>
    </p:spTree>
    <p:extLst>
      <p:ext uri="{BB962C8B-B14F-4D97-AF65-F5344CB8AC3E}">
        <p14:creationId xmlns:p14="http://schemas.microsoft.com/office/powerpoint/2010/main" val="12351416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b="1" dirty="0" smtClean="0"/>
              <a:t>Task 3.2</a:t>
            </a:r>
            <a:endParaRPr lang="en-US" b="1" dirty="0"/>
          </a:p>
        </p:txBody>
      </p:sp>
      <p:sp>
        <p:nvSpPr>
          <p:cNvPr id="3" name="Content Placeholder 2"/>
          <p:cNvSpPr>
            <a:spLocks noGrp="1"/>
          </p:cNvSpPr>
          <p:nvPr>
            <p:ph idx="1"/>
          </p:nvPr>
        </p:nvSpPr>
        <p:spPr>
          <a:xfrm>
            <a:off x="457199" y="1417638"/>
            <a:ext cx="8229600" cy="4960584"/>
          </a:xfrm>
        </p:spPr>
        <p:txBody>
          <a:bodyPr>
            <a:normAutofit fontScale="92500" lnSpcReduction="10000"/>
          </a:bodyPr>
          <a:lstStyle/>
          <a:p>
            <a:r>
              <a:rPr lang="en-GB" sz="2600" b="1" dirty="0" smtClean="0"/>
              <a:t>Develop </a:t>
            </a:r>
            <a:r>
              <a:rPr lang="en-GB" sz="2600" b="1" dirty="0"/>
              <a:t>framework for a distributed European Raptor Specimen Bank</a:t>
            </a:r>
            <a:r>
              <a:rPr lang="en-GB" sz="2600" dirty="0"/>
              <a:t> </a:t>
            </a:r>
            <a:r>
              <a:rPr lang="en-GB" sz="2600" b="1" dirty="0"/>
              <a:t>(</a:t>
            </a:r>
            <a:r>
              <a:rPr lang="en-GB" sz="2600" b="1" dirty="0" err="1"/>
              <a:t>ERSpeB</a:t>
            </a:r>
            <a:r>
              <a:rPr lang="en-GB" sz="2600" b="1" dirty="0"/>
              <a:t>)</a:t>
            </a:r>
            <a:r>
              <a:rPr lang="en-GB" sz="2600" dirty="0"/>
              <a:t> for contaminant </a:t>
            </a:r>
            <a:r>
              <a:rPr lang="en-GB" sz="2600" dirty="0" smtClean="0"/>
              <a:t>monitoring [Oct </a:t>
            </a:r>
            <a:r>
              <a:rPr lang="en-GB" sz="2600" dirty="0"/>
              <a:t>2018 – Sep 2020</a:t>
            </a:r>
            <a:r>
              <a:rPr lang="en-GB" sz="2600" dirty="0" smtClean="0"/>
              <a:t>], includes consideration </a:t>
            </a:r>
            <a:r>
              <a:rPr lang="en-GB" sz="2600" dirty="0"/>
              <a:t>of: </a:t>
            </a:r>
            <a:endParaRPr lang="en-GB" sz="2600" dirty="0" smtClean="0"/>
          </a:p>
          <a:p>
            <a:pPr lvl="1"/>
            <a:r>
              <a:rPr lang="en-GB" sz="2400" dirty="0" smtClean="0"/>
              <a:t>collecting </a:t>
            </a:r>
            <a:r>
              <a:rPr lang="en-GB" sz="2400" dirty="0"/>
              <a:t>priorities (in relation to needs </a:t>
            </a:r>
            <a:r>
              <a:rPr lang="en-GB" sz="2400" dirty="0" smtClean="0"/>
              <a:t>of WGs1</a:t>
            </a:r>
            <a:r>
              <a:rPr lang="en-GB" sz="2400" dirty="0"/>
              <a:t>&amp;2)</a:t>
            </a:r>
            <a:r>
              <a:rPr lang="en-GB" sz="2400" dirty="0" smtClean="0"/>
              <a:t>;</a:t>
            </a:r>
          </a:p>
          <a:p>
            <a:pPr lvl="1"/>
            <a:r>
              <a:rPr lang="en-GB" sz="2400" dirty="0" smtClean="0"/>
              <a:t>potential </a:t>
            </a:r>
            <a:r>
              <a:rPr lang="en-GB" sz="2400" dirty="0"/>
              <a:t>for collections to accept new specimens from the field arena; </a:t>
            </a:r>
            <a:endParaRPr lang="en-GB" sz="2400" dirty="0" smtClean="0"/>
          </a:p>
          <a:p>
            <a:pPr lvl="1"/>
            <a:r>
              <a:rPr lang="en-GB" sz="2400" dirty="0" smtClean="0"/>
              <a:t>sources </a:t>
            </a:r>
            <a:r>
              <a:rPr lang="en-GB" sz="2400" dirty="0"/>
              <a:t>for new specimens (in relation to </a:t>
            </a:r>
            <a:r>
              <a:rPr lang="en-GB" sz="2400" dirty="0" smtClean="0"/>
              <a:t>WG3);</a:t>
            </a:r>
          </a:p>
          <a:p>
            <a:pPr lvl="1"/>
            <a:r>
              <a:rPr lang="en-GB" sz="2400" dirty="0" smtClean="0"/>
              <a:t>storage </a:t>
            </a:r>
            <a:r>
              <a:rPr lang="en-GB" sz="2400" dirty="0"/>
              <a:t>needs</a:t>
            </a:r>
            <a:r>
              <a:rPr lang="en-GB" sz="2400" dirty="0" smtClean="0"/>
              <a:t>;</a:t>
            </a:r>
          </a:p>
          <a:p>
            <a:pPr lvl="1"/>
            <a:r>
              <a:rPr lang="en-GB" sz="2400" dirty="0" smtClean="0"/>
              <a:t>potential </a:t>
            </a:r>
            <a:r>
              <a:rPr lang="en-GB" sz="2400" dirty="0"/>
              <a:t>to establish new (regional) collections; </a:t>
            </a:r>
            <a:endParaRPr lang="en-GB" sz="2400" dirty="0" smtClean="0"/>
          </a:p>
          <a:p>
            <a:pPr lvl="1"/>
            <a:r>
              <a:rPr lang="en-GB" sz="2400" dirty="0" smtClean="0"/>
              <a:t>enhanced </a:t>
            </a:r>
            <a:r>
              <a:rPr lang="en-GB" sz="2400" dirty="0"/>
              <a:t>provision for research access to collections; </a:t>
            </a:r>
            <a:endParaRPr lang="en-GB" sz="2400" dirty="0" smtClean="0"/>
          </a:p>
          <a:p>
            <a:pPr lvl="1"/>
            <a:r>
              <a:rPr lang="en-GB" sz="2400" dirty="0" smtClean="0"/>
              <a:t>measures </a:t>
            </a:r>
            <a:r>
              <a:rPr lang="en-GB" sz="2400" dirty="0"/>
              <a:t>to resolve constraints to collection, transport, storage of </a:t>
            </a:r>
            <a:r>
              <a:rPr lang="en-GB" sz="2400" dirty="0" smtClean="0"/>
              <a:t>samples.</a:t>
            </a:r>
          </a:p>
          <a:p>
            <a:pPr marL="857250" lvl="2" indent="0">
              <a:buNone/>
            </a:pPr>
            <a:r>
              <a:rPr lang="en-GB" b="1" dirty="0" smtClean="0">
                <a:solidFill>
                  <a:srgbClr val="FF0000"/>
                </a:solidFill>
              </a:rPr>
              <a:t>D3.2 </a:t>
            </a:r>
            <a:r>
              <a:rPr lang="en-GB" b="1" dirty="0">
                <a:solidFill>
                  <a:srgbClr val="FF0000"/>
                </a:solidFill>
              </a:rPr>
              <a:t>Technical specs and peer-reviewed paper on </a:t>
            </a:r>
            <a:r>
              <a:rPr lang="en-GB" b="1" dirty="0" err="1">
                <a:solidFill>
                  <a:srgbClr val="FF0000"/>
                </a:solidFill>
              </a:rPr>
              <a:t>ERSpeB</a:t>
            </a:r>
            <a:r>
              <a:rPr lang="en-GB" b="1" dirty="0">
                <a:solidFill>
                  <a:srgbClr val="FF0000"/>
                </a:solidFill>
              </a:rPr>
              <a:t> framework</a:t>
            </a:r>
            <a:r>
              <a:rPr lang="en-GB" dirty="0">
                <a:solidFill>
                  <a:srgbClr val="FF0000"/>
                </a:solidFill>
              </a:rPr>
              <a:t>. </a:t>
            </a:r>
            <a:r>
              <a:rPr lang="en-GB" dirty="0" smtClean="0">
                <a:solidFill>
                  <a:srgbClr val="FF0000"/>
                </a:solidFill>
              </a:rPr>
              <a:t>[Sep </a:t>
            </a:r>
            <a:r>
              <a:rPr lang="en-GB" dirty="0">
                <a:solidFill>
                  <a:srgbClr val="FF0000"/>
                </a:solidFill>
              </a:rPr>
              <a:t>2020</a:t>
            </a:r>
            <a:r>
              <a:rPr lang="en-GB" dirty="0" smtClean="0">
                <a:solidFill>
                  <a:srgbClr val="FF0000"/>
                </a:solidFill>
              </a:rPr>
              <a:t>]</a:t>
            </a:r>
          </a:p>
          <a:p>
            <a:pPr marL="857250" lvl="2" indent="0">
              <a:buNone/>
            </a:pPr>
            <a:endParaRPr lang="en-GB" sz="2600" dirty="0">
              <a:solidFill>
                <a:srgbClr val="FF0000"/>
              </a:solidFill>
            </a:endParaRPr>
          </a:p>
          <a:p>
            <a:pPr marL="857250" lvl="2" indent="0">
              <a:buNone/>
            </a:pPr>
            <a:endParaRPr lang="en-US" sz="2600" dirty="0">
              <a:solidFill>
                <a:srgbClr val="FF0000"/>
              </a:solidFill>
            </a:endParaRPr>
          </a:p>
          <a:p>
            <a:endParaRPr lang="en-US" dirty="0"/>
          </a:p>
        </p:txBody>
      </p:sp>
      <p:pic>
        <p:nvPicPr>
          <p:cNvPr id="7" name="Picture 6" descr="ERBFacility LOGO F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1203397" cy="1417638"/>
          </a:xfrm>
          <a:prstGeom prst="rect">
            <a:avLst/>
          </a:prstGeom>
        </p:spPr>
      </p:pic>
    </p:spTree>
    <p:extLst>
      <p:ext uri="{BB962C8B-B14F-4D97-AF65-F5344CB8AC3E}">
        <p14:creationId xmlns:p14="http://schemas.microsoft.com/office/powerpoint/2010/main" val="42809234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2-17 at 11.03.23.png"/>
          <p:cNvPicPr>
            <a:picLocks noGrp="1" noChangeAspect="1"/>
          </p:cNvPicPr>
          <p:nvPr>
            <p:ph idx="1"/>
          </p:nvPr>
        </p:nvPicPr>
        <p:blipFill>
          <a:blip r:embed="rId2">
            <a:extLst>
              <a:ext uri="{28A0092B-C50C-407E-A947-70E740481C1C}">
                <a14:useLocalDpi xmlns:a14="http://schemas.microsoft.com/office/drawing/2010/main" val="0"/>
              </a:ext>
            </a:extLst>
          </a:blip>
          <a:srcRect t="2202" b="2202"/>
          <a:stretch>
            <a:fillRect/>
          </a:stretch>
        </p:blipFill>
        <p:spPr>
          <a:ln>
            <a:solidFill>
              <a:schemeClr val="tx1"/>
            </a:solidFill>
          </a:ln>
        </p:spPr>
      </p:pic>
      <p:sp>
        <p:nvSpPr>
          <p:cNvPr id="5" name="TextBox 4"/>
          <p:cNvSpPr txBox="1"/>
          <p:nvPr/>
        </p:nvSpPr>
        <p:spPr>
          <a:xfrm>
            <a:off x="1461912" y="734999"/>
            <a:ext cx="6200422" cy="523220"/>
          </a:xfrm>
          <a:prstGeom prst="rect">
            <a:avLst/>
          </a:prstGeom>
          <a:noFill/>
        </p:spPr>
        <p:txBody>
          <a:bodyPr wrap="square" rtlCol="0">
            <a:spAutoFit/>
          </a:bodyPr>
          <a:lstStyle/>
          <a:p>
            <a:r>
              <a:rPr lang="en-US" sz="2800" b="1" dirty="0" smtClean="0"/>
              <a:t>‘Best-in-class’ processes and procedures</a:t>
            </a:r>
            <a:endParaRPr lang="en-US" sz="2800" b="1" dirty="0"/>
          </a:p>
        </p:txBody>
      </p:sp>
    </p:spTree>
    <p:extLst>
      <p:ext uri="{BB962C8B-B14F-4D97-AF65-F5344CB8AC3E}">
        <p14:creationId xmlns:p14="http://schemas.microsoft.com/office/powerpoint/2010/main" val="25533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b="1" dirty="0" smtClean="0"/>
              <a:t>Task 3.3</a:t>
            </a:r>
            <a:endParaRPr lang="en-US" b="1" dirty="0"/>
          </a:p>
        </p:txBody>
      </p:sp>
      <p:sp>
        <p:nvSpPr>
          <p:cNvPr id="3" name="Content Placeholder 2"/>
          <p:cNvSpPr>
            <a:spLocks noGrp="1"/>
          </p:cNvSpPr>
          <p:nvPr>
            <p:ph idx="1"/>
          </p:nvPr>
        </p:nvSpPr>
        <p:spPr>
          <a:xfrm>
            <a:off x="457199" y="1417638"/>
            <a:ext cx="8229600" cy="4960584"/>
          </a:xfrm>
        </p:spPr>
        <p:txBody>
          <a:bodyPr>
            <a:normAutofit/>
          </a:bodyPr>
          <a:lstStyle/>
          <a:p>
            <a:pPr marL="342900" lvl="1" indent="-342900">
              <a:buFont typeface="Arial"/>
              <a:buChar char="•"/>
            </a:pPr>
            <a:r>
              <a:rPr lang="en-GB" sz="2400" b="1" dirty="0" smtClean="0"/>
              <a:t>Design </a:t>
            </a:r>
            <a:r>
              <a:rPr lang="en-GB" sz="2400" b="1" dirty="0"/>
              <a:t>and construct a </a:t>
            </a:r>
            <a:r>
              <a:rPr lang="en-GB" sz="2400" b="1" i="1" dirty="0"/>
              <a:t>meta-database</a:t>
            </a:r>
            <a:r>
              <a:rPr lang="en-GB" sz="2400" dirty="0"/>
              <a:t> (linked to </a:t>
            </a:r>
            <a:r>
              <a:rPr lang="en-GB" sz="2400" dirty="0" err="1"/>
              <a:t>IPCheM</a:t>
            </a:r>
            <a:r>
              <a:rPr lang="en-GB" sz="2400" dirty="0"/>
              <a:t>) of existing raptor specimens and of any related contaminant </a:t>
            </a:r>
            <a:r>
              <a:rPr lang="en-GB" sz="2400" dirty="0" smtClean="0"/>
              <a:t>data </a:t>
            </a:r>
            <a:r>
              <a:rPr lang="en-GB" sz="2400" dirty="0"/>
              <a:t>[Apr 2019-Jun 2021</a:t>
            </a:r>
            <a:r>
              <a:rPr lang="en-GB" sz="2400" dirty="0" smtClean="0"/>
              <a:t>] involving:</a:t>
            </a:r>
          </a:p>
          <a:p>
            <a:pPr lvl="1"/>
            <a:r>
              <a:rPr lang="en-GB" sz="2200" dirty="0" smtClean="0"/>
              <a:t>developing </a:t>
            </a:r>
            <a:r>
              <a:rPr lang="en-GB" sz="2200" dirty="0"/>
              <a:t>standards for the digital description and online publication of raptor samples and related data</a:t>
            </a:r>
            <a:r>
              <a:rPr lang="en-GB" sz="2200" dirty="0" smtClean="0"/>
              <a:t>;</a:t>
            </a:r>
          </a:p>
          <a:p>
            <a:pPr lvl="1"/>
            <a:r>
              <a:rPr lang="en-GB" sz="2200" dirty="0" smtClean="0"/>
              <a:t>developing </a:t>
            </a:r>
            <a:r>
              <a:rPr lang="en-GB" sz="2200" dirty="0"/>
              <a:t>systems and protocols for web-based exchange, analysis and mapping of this </a:t>
            </a:r>
            <a:r>
              <a:rPr lang="en-GB" sz="2200" dirty="0" smtClean="0"/>
              <a:t>data;</a:t>
            </a:r>
          </a:p>
          <a:p>
            <a:pPr lvl="1"/>
            <a:r>
              <a:rPr lang="en-GB" sz="2200" dirty="0" smtClean="0"/>
              <a:t>stimulating </a:t>
            </a:r>
            <a:r>
              <a:rPr lang="en-GB" sz="2200" dirty="0"/>
              <a:t>digitisation of </a:t>
            </a:r>
            <a:r>
              <a:rPr lang="en-GB" sz="2200" dirty="0" smtClean="0"/>
              <a:t>collections.</a:t>
            </a:r>
          </a:p>
          <a:p>
            <a:pPr marL="457200" lvl="1" indent="0">
              <a:buNone/>
            </a:pPr>
            <a:r>
              <a:rPr lang="en-GB" sz="2200" dirty="0" smtClean="0"/>
              <a:t> </a:t>
            </a:r>
          </a:p>
          <a:p>
            <a:pPr marL="857250" lvl="2" indent="0">
              <a:buNone/>
            </a:pPr>
            <a:r>
              <a:rPr lang="en-GB" sz="2200" b="1" dirty="0" smtClean="0">
                <a:solidFill>
                  <a:srgbClr val="FF0000"/>
                </a:solidFill>
              </a:rPr>
              <a:t>D3.3 Meta-database</a:t>
            </a:r>
            <a:r>
              <a:rPr lang="en-GB" sz="2200" dirty="0" smtClean="0">
                <a:solidFill>
                  <a:srgbClr val="FF0000"/>
                </a:solidFill>
              </a:rPr>
              <a:t> of raptor specimens, linked to </a:t>
            </a:r>
            <a:r>
              <a:rPr lang="en-GB" sz="2200" dirty="0" err="1" smtClean="0">
                <a:solidFill>
                  <a:srgbClr val="FF0000"/>
                </a:solidFill>
              </a:rPr>
              <a:t>IPCheM</a:t>
            </a:r>
            <a:r>
              <a:rPr lang="en-GB" sz="2200" dirty="0" smtClean="0">
                <a:solidFill>
                  <a:srgbClr val="FF0000"/>
                </a:solidFill>
              </a:rPr>
              <a:t>. [Jun 2021]</a:t>
            </a:r>
            <a:endParaRPr lang="en-US" sz="2200" dirty="0" smtClean="0">
              <a:solidFill>
                <a:srgbClr val="FF0000"/>
              </a:solidFill>
            </a:endParaRPr>
          </a:p>
          <a:p>
            <a:pPr marL="0" indent="0">
              <a:buNone/>
            </a:pPr>
            <a:endParaRPr lang="en-US" dirty="0"/>
          </a:p>
        </p:txBody>
      </p:sp>
      <p:pic>
        <p:nvPicPr>
          <p:cNvPr id="7" name="Picture 6" descr="ERBFacility LOGO F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1203397" cy="1417638"/>
          </a:xfrm>
          <a:prstGeom prst="rect">
            <a:avLst/>
          </a:prstGeom>
        </p:spPr>
      </p:pic>
    </p:spTree>
    <p:extLst>
      <p:ext uri="{BB962C8B-B14F-4D97-AF65-F5344CB8AC3E}">
        <p14:creationId xmlns:p14="http://schemas.microsoft.com/office/powerpoint/2010/main" val="41467390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b="1" dirty="0" smtClean="0"/>
              <a:t>Task 3.4</a:t>
            </a:r>
            <a:endParaRPr lang="en-US" b="1" dirty="0"/>
          </a:p>
        </p:txBody>
      </p:sp>
      <p:sp>
        <p:nvSpPr>
          <p:cNvPr id="3" name="Content Placeholder 2"/>
          <p:cNvSpPr>
            <a:spLocks noGrp="1"/>
          </p:cNvSpPr>
          <p:nvPr>
            <p:ph idx="1"/>
          </p:nvPr>
        </p:nvSpPr>
        <p:spPr>
          <a:xfrm>
            <a:off x="457199" y="1417638"/>
            <a:ext cx="8229600" cy="4960584"/>
          </a:xfrm>
        </p:spPr>
        <p:txBody>
          <a:bodyPr>
            <a:normAutofit/>
          </a:bodyPr>
          <a:lstStyle/>
          <a:p>
            <a:r>
              <a:rPr lang="en-GB" sz="2400" b="1" dirty="0" smtClean="0"/>
              <a:t>Develop </a:t>
            </a:r>
            <a:r>
              <a:rPr lang="en-GB" sz="2400" b="1" dirty="0"/>
              <a:t>guidance on using raptor specimens in collections for </a:t>
            </a:r>
            <a:r>
              <a:rPr lang="en-GB" sz="2400" b="1" dirty="0" err="1" smtClean="0"/>
              <a:t>biomonitoring</a:t>
            </a:r>
            <a:r>
              <a:rPr lang="en-GB" sz="2400" dirty="0" smtClean="0"/>
              <a:t> [Apr </a:t>
            </a:r>
            <a:r>
              <a:rPr lang="en-GB" sz="2400" dirty="0"/>
              <a:t>2020 – Jun 2021</a:t>
            </a:r>
            <a:r>
              <a:rPr lang="en-GB" sz="2400" dirty="0" smtClean="0"/>
              <a:t>]</a:t>
            </a:r>
          </a:p>
          <a:p>
            <a:endParaRPr lang="en-US" sz="2400" dirty="0"/>
          </a:p>
          <a:p>
            <a:pPr marL="800100" lvl="2" indent="0">
              <a:buNone/>
            </a:pPr>
            <a:r>
              <a:rPr lang="en-GB" sz="2200" b="1" dirty="0">
                <a:solidFill>
                  <a:srgbClr val="FF0000"/>
                </a:solidFill>
              </a:rPr>
              <a:t>D3.4 Guidance</a:t>
            </a:r>
            <a:r>
              <a:rPr lang="en-GB" sz="2200" dirty="0">
                <a:solidFill>
                  <a:srgbClr val="FF0000"/>
                </a:solidFill>
              </a:rPr>
              <a:t> on use of NHM and ESB collections for contaminant </a:t>
            </a:r>
            <a:r>
              <a:rPr lang="en-GB" sz="2200" dirty="0" smtClean="0">
                <a:solidFill>
                  <a:srgbClr val="FF0000"/>
                </a:solidFill>
              </a:rPr>
              <a:t>monitoring [Jun </a:t>
            </a:r>
            <a:r>
              <a:rPr lang="en-GB" sz="2200" dirty="0">
                <a:solidFill>
                  <a:srgbClr val="FF0000"/>
                </a:solidFill>
              </a:rPr>
              <a:t>2021]</a:t>
            </a:r>
            <a:endParaRPr lang="en-US" sz="2200" dirty="0">
              <a:solidFill>
                <a:srgbClr val="FF0000"/>
              </a:solidFill>
            </a:endParaRPr>
          </a:p>
          <a:p>
            <a:pPr marL="0" lvl="1" indent="0">
              <a:buNone/>
            </a:pPr>
            <a:endParaRPr lang="en-GB" sz="2400" b="1" dirty="0" smtClean="0"/>
          </a:p>
        </p:txBody>
      </p:sp>
      <p:pic>
        <p:nvPicPr>
          <p:cNvPr id="7" name="Picture 6" descr="ERBFacility LOGO F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1203397" cy="1417638"/>
          </a:xfrm>
          <a:prstGeom prst="rect">
            <a:avLst/>
          </a:prstGeom>
        </p:spPr>
      </p:pic>
    </p:spTree>
    <p:extLst>
      <p:ext uri="{BB962C8B-B14F-4D97-AF65-F5344CB8AC3E}">
        <p14:creationId xmlns:p14="http://schemas.microsoft.com/office/powerpoint/2010/main" val="16345455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b="1" dirty="0" smtClean="0"/>
              <a:t>Milestones WG3</a:t>
            </a:r>
            <a:endParaRPr lang="en-US" b="1" dirty="0"/>
          </a:p>
        </p:txBody>
      </p:sp>
      <p:sp>
        <p:nvSpPr>
          <p:cNvPr id="3" name="Content Placeholder 2"/>
          <p:cNvSpPr>
            <a:spLocks noGrp="1"/>
          </p:cNvSpPr>
          <p:nvPr>
            <p:ph idx="1"/>
          </p:nvPr>
        </p:nvSpPr>
        <p:spPr>
          <a:xfrm>
            <a:off x="457199" y="1417638"/>
            <a:ext cx="8229600" cy="4960584"/>
          </a:xfrm>
        </p:spPr>
        <p:txBody>
          <a:bodyPr>
            <a:normAutofit fontScale="92500"/>
          </a:bodyPr>
          <a:lstStyle/>
          <a:p>
            <a:pPr lvl="0"/>
            <a:r>
              <a:rPr lang="en-GB" b="1" dirty="0" smtClean="0"/>
              <a:t>Workshop: </a:t>
            </a:r>
            <a:r>
              <a:rPr lang="en-GB" b="1" dirty="0" err="1" smtClean="0"/>
              <a:t>workplanning</a:t>
            </a:r>
            <a:r>
              <a:rPr lang="en-GB" dirty="0" smtClean="0"/>
              <a:t>– tomorrow</a:t>
            </a:r>
            <a:endParaRPr lang="en-US" dirty="0"/>
          </a:p>
          <a:p>
            <a:pPr lvl="0"/>
            <a:r>
              <a:rPr lang="en-GB" b="1" dirty="0" smtClean="0"/>
              <a:t>3 STSMs</a:t>
            </a:r>
            <a:r>
              <a:rPr lang="en-GB" dirty="0" smtClean="0"/>
              <a:t> – to advance tasks</a:t>
            </a:r>
          </a:p>
          <a:p>
            <a:pPr lvl="0"/>
            <a:r>
              <a:rPr lang="en-GB" b="1" dirty="0" smtClean="0"/>
              <a:t>Workshop: </a:t>
            </a:r>
            <a:r>
              <a:rPr lang="en-GB" b="1" dirty="0" err="1" smtClean="0"/>
              <a:t>ERSpeB</a:t>
            </a:r>
            <a:r>
              <a:rPr lang="en-GB" b="1" dirty="0" smtClean="0"/>
              <a:t> framework </a:t>
            </a:r>
            <a:r>
              <a:rPr lang="en-GB" dirty="0" smtClean="0"/>
              <a:t>(</a:t>
            </a:r>
            <a:r>
              <a:rPr lang="en-GB" dirty="0"/>
              <a:t>by </a:t>
            </a:r>
            <a:r>
              <a:rPr lang="en-GB" dirty="0" smtClean="0"/>
              <a:t>April </a:t>
            </a:r>
            <a:r>
              <a:rPr lang="en-GB" dirty="0"/>
              <a:t>2019)</a:t>
            </a:r>
            <a:endParaRPr lang="en-US" dirty="0"/>
          </a:p>
          <a:p>
            <a:pPr lvl="0"/>
            <a:r>
              <a:rPr lang="en-GB" b="1" dirty="0" smtClean="0"/>
              <a:t>3 workshops: development </a:t>
            </a:r>
            <a:r>
              <a:rPr lang="en-GB" b="1" dirty="0"/>
              <a:t>of </a:t>
            </a:r>
            <a:r>
              <a:rPr lang="en-GB" b="1" dirty="0" smtClean="0"/>
              <a:t>meta-database </a:t>
            </a:r>
            <a:r>
              <a:rPr lang="en-GB" b="1" dirty="0"/>
              <a:t>and guidance</a:t>
            </a:r>
            <a:r>
              <a:rPr lang="en-GB" dirty="0"/>
              <a:t> </a:t>
            </a:r>
            <a:r>
              <a:rPr lang="en-GB" dirty="0" smtClean="0"/>
              <a:t>(by Sep </a:t>
            </a:r>
            <a:r>
              <a:rPr lang="en-GB" dirty="0"/>
              <a:t>2019, April </a:t>
            </a:r>
            <a:r>
              <a:rPr lang="en-GB" dirty="0" smtClean="0"/>
              <a:t>2020, Jan </a:t>
            </a:r>
            <a:r>
              <a:rPr lang="en-GB" dirty="0"/>
              <a:t>2021)</a:t>
            </a:r>
            <a:endParaRPr lang="en-US" dirty="0"/>
          </a:p>
          <a:p>
            <a:pPr lvl="0"/>
            <a:r>
              <a:rPr lang="en-GB" b="1" dirty="0" smtClean="0"/>
              <a:t>joint </a:t>
            </a:r>
            <a:r>
              <a:rPr lang="en-GB" b="1" dirty="0"/>
              <a:t>training school with WG 4 </a:t>
            </a:r>
            <a:r>
              <a:rPr lang="en-GB" dirty="0" smtClean="0"/>
              <a:t>(</a:t>
            </a:r>
            <a:r>
              <a:rPr lang="en-GB" dirty="0"/>
              <a:t>by </a:t>
            </a:r>
            <a:r>
              <a:rPr lang="en-GB" dirty="0" smtClean="0"/>
              <a:t>Dec </a:t>
            </a:r>
            <a:r>
              <a:rPr lang="en-GB" dirty="0"/>
              <a:t>2020)</a:t>
            </a:r>
            <a:endParaRPr lang="en-US" dirty="0"/>
          </a:p>
          <a:p>
            <a:pPr marL="0" indent="0">
              <a:buNone/>
            </a:pPr>
            <a:r>
              <a:rPr lang="en-GB" dirty="0" smtClean="0">
                <a:solidFill>
                  <a:srgbClr val="FF0000"/>
                </a:solidFill>
              </a:rPr>
              <a:t>We can adjust these milestones/activities as necessary, e.g. if need other missions or workshops.</a:t>
            </a:r>
            <a:endParaRPr lang="en-US" dirty="0">
              <a:solidFill>
                <a:srgbClr val="FF0000"/>
              </a:solidFill>
            </a:endParaRPr>
          </a:p>
          <a:p>
            <a:pPr marL="0" lvl="1" indent="0">
              <a:buNone/>
            </a:pPr>
            <a:endParaRPr lang="en-GB" sz="2400" b="1" dirty="0" smtClean="0"/>
          </a:p>
        </p:txBody>
      </p:sp>
      <p:pic>
        <p:nvPicPr>
          <p:cNvPr id="7" name="Picture 6" descr="ERBFacility LOGO F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1203397" cy="1417638"/>
          </a:xfrm>
          <a:prstGeom prst="rect">
            <a:avLst/>
          </a:prstGeom>
        </p:spPr>
      </p:pic>
    </p:spTree>
    <p:extLst>
      <p:ext uri="{BB962C8B-B14F-4D97-AF65-F5344CB8AC3E}">
        <p14:creationId xmlns:p14="http://schemas.microsoft.com/office/powerpoint/2010/main" val="27944435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descr="DSC_6194a (1).jpg"/>
          <p:cNvPicPr>
            <a:picLocks noGrp="1" noChangeAspect="1"/>
          </p:cNvPicPr>
          <p:nvPr>
            <p:ph idx="1"/>
          </p:nvPr>
        </p:nvPicPr>
        <p:blipFill>
          <a:blip r:embed="rId2">
            <a:extLst>
              <a:ext uri="{28A0092B-C50C-407E-A947-70E740481C1C}">
                <a14:useLocalDpi xmlns:a14="http://schemas.microsoft.com/office/drawing/2010/main" val="0"/>
              </a:ext>
            </a:extLst>
          </a:blip>
          <a:srcRect t="8761" b="8761"/>
          <a:stretch>
            <a:fillRect/>
          </a:stretch>
        </p:blipFill>
        <p:spPr/>
      </p:pic>
    </p:spTree>
    <p:extLst>
      <p:ext uri="{BB962C8B-B14F-4D97-AF65-F5344CB8AC3E}">
        <p14:creationId xmlns:p14="http://schemas.microsoft.com/office/powerpoint/2010/main" val="366929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normAutofit/>
          </a:bodyPr>
          <a:lstStyle/>
          <a:p>
            <a:r>
              <a:rPr lang="en-US" b="1" dirty="0" smtClean="0"/>
              <a:t>Collections – Context</a:t>
            </a:r>
            <a:endParaRPr lang="en-US" b="1" dirty="0"/>
          </a:p>
        </p:txBody>
      </p:sp>
      <p:sp>
        <p:nvSpPr>
          <p:cNvPr id="3" name="Content Placeholder 2"/>
          <p:cNvSpPr>
            <a:spLocks noGrp="1"/>
          </p:cNvSpPr>
          <p:nvPr>
            <p:ph idx="1"/>
          </p:nvPr>
        </p:nvSpPr>
        <p:spPr>
          <a:xfrm>
            <a:off x="457199" y="1417638"/>
            <a:ext cx="8229600" cy="4960584"/>
          </a:xfrm>
        </p:spPr>
        <p:txBody>
          <a:bodyPr>
            <a:normAutofit fontScale="92500" lnSpcReduction="20000"/>
          </a:bodyPr>
          <a:lstStyle/>
          <a:p>
            <a:r>
              <a:rPr lang="en-GB" b="1" dirty="0" smtClean="0"/>
              <a:t>ESBs</a:t>
            </a:r>
            <a:endParaRPr lang="en-GB" b="1" dirty="0"/>
          </a:p>
          <a:p>
            <a:pPr lvl="1"/>
            <a:r>
              <a:rPr lang="en-GB" dirty="0"/>
              <a:t>Few have raptor samples, recent years/decades only</a:t>
            </a:r>
          </a:p>
          <a:p>
            <a:pPr lvl="1"/>
            <a:r>
              <a:rPr lang="en-GB" dirty="0" smtClean="0"/>
              <a:t>Designed </a:t>
            </a:r>
            <a:r>
              <a:rPr lang="en-GB" dirty="0"/>
              <a:t>for contaminant monitoring</a:t>
            </a:r>
          </a:p>
          <a:p>
            <a:pPr lvl="1"/>
            <a:r>
              <a:rPr lang="en-GB" dirty="0" smtClean="0"/>
              <a:t>Potential </a:t>
            </a:r>
            <a:r>
              <a:rPr lang="en-GB" dirty="0"/>
              <a:t>for more ESBs to bank raptor samples</a:t>
            </a:r>
          </a:p>
          <a:p>
            <a:r>
              <a:rPr lang="en-GB" b="1" dirty="0" smtClean="0"/>
              <a:t>NHMs</a:t>
            </a:r>
          </a:p>
          <a:p>
            <a:pPr lvl="1"/>
            <a:r>
              <a:rPr lang="en-GB" dirty="0" smtClean="0"/>
              <a:t>Large collections (skins</a:t>
            </a:r>
            <a:r>
              <a:rPr lang="en-GB" dirty="0"/>
              <a:t>, bones and </a:t>
            </a:r>
            <a:r>
              <a:rPr lang="en-GB" dirty="0" smtClean="0"/>
              <a:t>eggs) </a:t>
            </a:r>
            <a:r>
              <a:rPr lang="en-GB" dirty="0"/>
              <a:t>from most regions of </a:t>
            </a:r>
            <a:r>
              <a:rPr lang="en-GB" dirty="0" smtClean="0"/>
              <a:t>Europe, 18</a:t>
            </a:r>
            <a:r>
              <a:rPr lang="en-GB" baseline="30000" dirty="0" smtClean="0"/>
              <a:t>th</a:t>
            </a:r>
            <a:r>
              <a:rPr lang="en-GB" dirty="0" smtClean="0"/>
              <a:t> </a:t>
            </a:r>
            <a:r>
              <a:rPr lang="en-GB" dirty="0"/>
              <a:t>century to modern times</a:t>
            </a:r>
            <a:r>
              <a:rPr lang="en-GB" dirty="0" smtClean="0"/>
              <a:t>.</a:t>
            </a:r>
          </a:p>
          <a:p>
            <a:pPr lvl="1"/>
            <a:r>
              <a:rPr lang="en-GB" dirty="0" smtClean="0"/>
              <a:t>Not designed for contaminant monitoring – but with new methods can extend contaminant monitoring over space and time</a:t>
            </a:r>
          </a:p>
          <a:p>
            <a:pPr lvl="1"/>
            <a:r>
              <a:rPr lang="en-GB" dirty="0" smtClean="0"/>
              <a:t>Many NHMs also collect </a:t>
            </a:r>
            <a:r>
              <a:rPr lang="en-GB" dirty="0"/>
              <a:t>and </a:t>
            </a:r>
            <a:r>
              <a:rPr lang="en-GB" dirty="0" smtClean="0"/>
              <a:t>store </a:t>
            </a:r>
            <a:r>
              <a:rPr lang="en-GB" dirty="0"/>
              <a:t>contemporary raptor samples. </a:t>
            </a:r>
            <a:endParaRPr lang="en-US" dirty="0"/>
          </a:p>
          <a:p>
            <a:endParaRPr lang="en-US" dirty="0"/>
          </a:p>
        </p:txBody>
      </p:sp>
      <p:pic>
        <p:nvPicPr>
          <p:cNvPr id="7" name="Picture 6" descr="ERBFacility LOGO F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9" y="0"/>
            <a:ext cx="1203397" cy="1417638"/>
          </a:xfrm>
          <a:prstGeom prst="rect">
            <a:avLst/>
          </a:prstGeom>
        </p:spPr>
      </p:pic>
    </p:spTree>
    <p:extLst>
      <p:ext uri="{BB962C8B-B14F-4D97-AF65-F5344CB8AC3E}">
        <p14:creationId xmlns:p14="http://schemas.microsoft.com/office/powerpoint/2010/main" val="15586157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Raptor collections, </a:t>
            </a:r>
            <a:r>
              <a:rPr lang="en-US" dirty="0" err="1" smtClean="0"/>
              <a:t>Naturalis</a:t>
            </a:r>
            <a:r>
              <a:rPr lang="en-US" dirty="0" smtClean="0"/>
              <a:t> Biodiversity Center</a:t>
            </a:r>
            <a:endParaRPr lang="en-US" dirty="0"/>
          </a:p>
        </p:txBody>
      </p:sp>
      <p:pic>
        <p:nvPicPr>
          <p:cNvPr id="4" name="Content Placeholder 3" descr="IMG_0656.JPG"/>
          <p:cNvPicPr>
            <a:picLocks noGrp="1" noChangeAspect="1"/>
          </p:cNvPicPr>
          <p:nvPr>
            <p:ph idx="1"/>
          </p:nvPr>
        </p:nvPicPr>
        <p:blipFill>
          <a:blip r:embed="rId2" cstate="print">
            <a:extLst>
              <a:ext uri="{28A0092B-C50C-407E-A947-70E740481C1C}">
                <a14:useLocalDpi xmlns:a14="http://schemas.microsoft.com/office/drawing/2010/main" val="0"/>
              </a:ext>
            </a:extLst>
          </a:blip>
          <a:srcRect t="13330" b="13330"/>
          <a:stretch>
            <a:fillRect/>
          </a:stretch>
        </p:blipFill>
        <p:spPr>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257629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normAutofit/>
          </a:bodyPr>
          <a:lstStyle/>
          <a:p>
            <a:pPr algn="r"/>
            <a:r>
              <a:rPr lang="en-US" sz="3600" b="1" dirty="0" smtClean="0"/>
              <a:t>WG3 Research Coordination Objective</a:t>
            </a:r>
            <a:endParaRPr lang="en-US" sz="3600" b="1" dirty="0"/>
          </a:p>
        </p:txBody>
      </p:sp>
      <p:sp>
        <p:nvSpPr>
          <p:cNvPr id="3" name="Content Placeholder 2"/>
          <p:cNvSpPr>
            <a:spLocks noGrp="1"/>
          </p:cNvSpPr>
          <p:nvPr>
            <p:ph idx="1"/>
          </p:nvPr>
        </p:nvSpPr>
        <p:spPr>
          <a:xfrm>
            <a:off x="457199" y="1417638"/>
            <a:ext cx="8229600" cy="4960584"/>
          </a:xfrm>
        </p:spPr>
        <p:txBody>
          <a:bodyPr>
            <a:normAutofit fontScale="92500" lnSpcReduction="10000"/>
          </a:bodyPr>
          <a:lstStyle/>
          <a:p>
            <a:pPr lvl="0" fontAlgn="base"/>
            <a:r>
              <a:rPr lang="en-GB" b="1" dirty="0" smtClean="0"/>
              <a:t>Objective </a:t>
            </a:r>
            <a:r>
              <a:rPr lang="en-GB" b="1" dirty="0"/>
              <a:t>R2: To develop a framework for a distributed European Raptor Specimen Bank (</a:t>
            </a:r>
            <a:r>
              <a:rPr lang="en-GB" b="1" dirty="0" err="1"/>
              <a:t>ERSpeB</a:t>
            </a:r>
            <a:r>
              <a:rPr lang="en-GB" b="1" dirty="0"/>
              <a:t>) for contaminant monitoring</a:t>
            </a:r>
            <a:r>
              <a:rPr lang="en-GB" dirty="0"/>
              <a:t>. </a:t>
            </a:r>
            <a:endParaRPr lang="en-GB" dirty="0" smtClean="0"/>
          </a:p>
          <a:p>
            <a:pPr lvl="1" fontAlgn="base"/>
            <a:r>
              <a:rPr lang="en-GB" dirty="0" smtClean="0"/>
              <a:t>WHY</a:t>
            </a:r>
          </a:p>
          <a:p>
            <a:pPr lvl="2" fontAlgn="base"/>
            <a:r>
              <a:rPr lang="en-GB" dirty="0" smtClean="0"/>
              <a:t>Few existing </a:t>
            </a:r>
            <a:r>
              <a:rPr lang="en-GB" dirty="0"/>
              <a:t>raptor specimen collections </a:t>
            </a:r>
            <a:r>
              <a:rPr lang="en-GB" dirty="0" smtClean="0"/>
              <a:t>made </a:t>
            </a:r>
            <a:r>
              <a:rPr lang="en-GB" dirty="0"/>
              <a:t>with contaminant monitoring in </a:t>
            </a:r>
            <a:r>
              <a:rPr lang="en-GB" dirty="0" smtClean="0"/>
              <a:t>mind</a:t>
            </a:r>
          </a:p>
          <a:p>
            <a:pPr lvl="2" fontAlgn="base"/>
            <a:r>
              <a:rPr lang="en-GB" dirty="0" smtClean="0"/>
              <a:t>Collections designed </a:t>
            </a:r>
            <a:r>
              <a:rPr lang="en-GB" dirty="0"/>
              <a:t>to meet contaminant monitoring needs are national in scale (e.g. UK </a:t>
            </a:r>
            <a:r>
              <a:rPr lang="en-GB" dirty="0" smtClean="0"/>
              <a:t>PBMS).</a:t>
            </a:r>
          </a:p>
          <a:p>
            <a:pPr lvl="1" fontAlgn="base"/>
            <a:r>
              <a:rPr lang="en-GB" dirty="0" smtClean="0"/>
              <a:t>WHAT?</a:t>
            </a:r>
          </a:p>
          <a:p>
            <a:pPr lvl="2" fontAlgn="base"/>
            <a:r>
              <a:rPr lang="en-GB" dirty="0" smtClean="0"/>
              <a:t>Develop </a:t>
            </a:r>
            <a:r>
              <a:rPr lang="en-GB" dirty="0" err="1" smtClean="0"/>
              <a:t>ERSpeB</a:t>
            </a:r>
            <a:r>
              <a:rPr lang="en-GB" dirty="0" smtClean="0"/>
              <a:t> </a:t>
            </a:r>
            <a:r>
              <a:rPr lang="en-GB" dirty="0"/>
              <a:t>framework to link and expand existing collections and, where appropriate, propose new regional collections, to meet </a:t>
            </a:r>
            <a:r>
              <a:rPr lang="en-GB" dirty="0" err="1"/>
              <a:t>ERBioMS</a:t>
            </a:r>
            <a:r>
              <a:rPr lang="en-GB" dirty="0"/>
              <a:t> needs.</a:t>
            </a:r>
            <a:endParaRPr lang="en-US" dirty="0"/>
          </a:p>
          <a:p>
            <a:endParaRPr lang="en-US" dirty="0"/>
          </a:p>
        </p:txBody>
      </p:sp>
      <p:pic>
        <p:nvPicPr>
          <p:cNvPr id="7" name="Picture 6" descr="ERBFacility LOGO F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9" y="0"/>
            <a:ext cx="1203397" cy="1417638"/>
          </a:xfrm>
          <a:prstGeom prst="rect">
            <a:avLst/>
          </a:prstGeom>
        </p:spPr>
      </p:pic>
    </p:spTree>
    <p:extLst>
      <p:ext uri="{BB962C8B-B14F-4D97-AF65-F5344CB8AC3E}">
        <p14:creationId xmlns:p14="http://schemas.microsoft.com/office/powerpoint/2010/main" val="38540090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normAutofit/>
          </a:bodyPr>
          <a:lstStyle/>
          <a:p>
            <a:r>
              <a:rPr lang="en-US" sz="3600" b="1" dirty="0" smtClean="0"/>
              <a:t>WG3 Capacity-building Objective</a:t>
            </a:r>
            <a:endParaRPr lang="en-US" sz="3600" b="1" dirty="0"/>
          </a:p>
        </p:txBody>
      </p:sp>
      <p:sp>
        <p:nvSpPr>
          <p:cNvPr id="3" name="Content Placeholder 2"/>
          <p:cNvSpPr>
            <a:spLocks noGrp="1"/>
          </p:cNvSpPr>
          <p:nvPr>
            <p:ph idx="1"/>
          </p:nvPr>
        </p:nvSpPr>
        <p:spPr>
          <a:xfrm>
            <a:off x="457199" y="1417638"/>
            <a:ext cx="8229600" cy="4960584"/>
          </a:xfrm>
        </p:spPr>
        <p:txBody>
          <a:bodyPr>
            <a:normAutofit/>
          </a:bodyPr>
          <a:lstStyle/>
          <a:p>
            <a:pPr lvl="0"/>
            <a:r>
              <a:rPr lang="en-GB" sz="3000" b="1" dirty="0"/>
              <a:t>Objective C2: To build capacity in the ‘collections arena’ through networking and collaboration among </a:t>
            </a:r>
            <a:r>
              <a:rPr lang="en-GB" sz="3000" b="1" dirty="0" err="1"/>
              <a:t>ecotoxicologists</a:t>
            </a:r>
            <a:r>
              <a:rPr lang="en-GB" sz="3000" b="1" dirty="0"/>
              <a:t> and raptor collections (NHMs, ESBs, etc)</a:t>
            </a:r>
            <a:r>
              <a:rPr lang="en-GB" sz="3000" dirty="0" smtClean="0"/>
              <a:t>, including through: </a:t>
            </a:r>
          </a:p>
          <a:p>
            <a:pPr lvl="1"/>
            <a:r>
              <a:rPr lang="en-GB" sz="2600" b="1" dirty="0" smtClean="0"/>
              <a:t>(</a:t>
            </a:r>
            <a:r>
              <a:rPr lang="en-GB" sz="2600" b="1" dirty="0"/>
              <a:t>a)</a:t>
            </a:r>
            <a:r>
              <a:rPr lang="en-GB" sz="2600" dirty="0"/>
              <a:t> constructing a </a:t>
            </a:r>
            <a:r>
              <a:rPr lang="en-GB" sz="2600" i="1" dirty="0"/>
              <a:t>meta-database</a:t>
            </a:r>
            <a:r>
              <a:rPr lang="en-GB" sz="2600" dirty="0"/>
              <a:t> of existing raptor specimens and of any existing related contaminant data, and stimulating digitisation of collections, to enhance access and use for contaminant monitoring; </a:t>
            </a:r>
            <a:endParaRPr lang="en-GB" sz="2600" dirty="0" smtClean="0"/>
          </a:p>
          <a:p>
            <a:pPr lvl="1"/>
            <a:r>
              <a:rPr lang="en-GB" sz="2600" b="1" dirty="0" smtClean="0"/>
              <a:t>(</a:t>
            </a:r>
            <a:r>
              <a:rPr lang="en-GB" sz="2600" b="1" dirty="0"/>
              <a:t>b)</a:t>
            </a:r>
            <a:r>
              <a:rPr lang="en-GB" sz="2600" dirty="0"/>
              <a:t> stimulating expansion of raptor collections</a:t>
            </a:r>
            <a:r>
              <a:rPr lang="en-GB" sz="2600" dirty="0" smtClean="0"/>
              <a:t>.</a:t>
            </a:r>
          </a:p>
          <a:p>
            <a:endParaRPr lang="en-US" dirty="0"/>
          </a:p>
        </p:txBody>
      </p:sp>
      <p:pic>
        <p:nvPicPr>
          <p:cNvPr id="7" name="Picture 6" descr="ERBFacility LOGO F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9" y="0"/>
            <a:ext cx="1203397" cy="1417638"/>
          </a:xfrm>
          <a:prstGeom prst="rect">
            <a:avLst/>
          </a:prstGeom>
        </p:spPr>
      </p:pic>
    </p:spTree>
    <p:extLst>
      <p:ext uri="{BB962C8B-B14F-4D97-AF65-F5344CB8AC3E}">
        <p14:creationId xmlns:p14="http://schemas.microsoft.com/office/powerpoint/2010/main" val="15586157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b="1" dirty="0" smtClean="0"/>
              <a:t>WG3 - Expected Impact</a:t>
            </a:r>
            <a:endParaRPr lang="en-US" b="1" dirty="0"/>
          </a:p>
        </p:txBody>
      </p:sp>
      <p:sp>
        <p:nvSpPr>
          <p:cNvPr id="3" name="Content Placeholder 2"/>
          <p:cNvSpPr>
            <a:spLocks noGrp="1"/>
          </p:cNvSpPr>
          <p:nvPr>
            <p:ph idx="1"/>
          </p:nvPr>
        </p:nvSpPr>
        <p:spPr>
          <a:xfrm>
            <a:off x="457199" y="1417638"/>
            <a:ext cx="8229600" cy="4960584"/>
          </a:xfrm>
        </p:spPr>
        <p:txBody>
          <a:bodyPr>
            <a:normAutofit/>
          </a:bodyPr>
          <a:lstStyle/>
          <a:p>
            <a:pPr lvl="0"/>
            <a:r>
              <a:rPr lang="en-GB" sz="2800" b="1" dirty="0" smtClean="0"/>
              <a:t>a </a:t>
            </a:r>
            <a:r>
              <a:rPr lang="en-GB" sz="2800" b="1" dirty="0"/>
              <a:t>new strategic approach towards creation of a </a:t>
            </a:r>
            <a:r>
              <a:rPr lang="en-GB" sz="2800" b="1" i="1" dirty="0"/>
              <a:t>distributed European Raptor Specimen Bank </a:t>
            </a:r>
            <a:r>
              <a:rPr lang="en-GB" sz="2800" dirty="0"/>
              <a:t>to store the necessary samples to underpin prioritised pan-European assessments;</a:t>
            </a:r>
            <a:endParaRPr lang="en-US" sz="2800" dirty="0"/>
          </a:p>
          <a:p>
            <a:pPr lvl="0"/>
            <a:r>
              <a:rPr lang="en-GB" sz="2800" b="1" dirty="0"/>
              <a:t>greatly enhanced knowledge of and access to these samples and to related contaminant data</a:t>
            </a:r>
            <a:r>
              <a:rPr lang="en-GB" sz="2800" dirty="0"/>
              <a:t>; and</a:t>
            </a:r>
            <a:endParaRPr lang="en-US" sz="2800" dirty="0"/>
          </a:p>
          <a:p>
            <a:pPr lvl="0"/>
            <a:r>
              <a:rPr lang="en-GB" sz="2800" b="1" dirty="0"/>
              <a:t>better understanding </a:t>
            </a:r>
            <a:r>
              <a:rPr lang="en-GB" sz="2800" dirty="0"/>
              <a:t>on how to make best use of such samples.</a:t>
            </a:r>
            <a:endParaRPr lang="en-US" sz="2800" dirty="0"/>
          </a:p>
          <a:p>
            <a:endParaRPr lang="en-US" dirty="0"/>
          </a:p>
        </p:txBody>
      </p:sp>
      <p:pic>
        <p:nvPicPr>
          <p:cNvPr id="7" name="Picture 6" descr="ERBFacility LOGO F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1203397" cy="1417638"/>
          </a:xfrm>
          <a:prstGeom prst="rect">
            <a:avLst/>
          </a:prstGeom>
        </p:spPr>
      </p:pic>
    </p:spTree>
    <p:extLst>
      <p:ext uri="{BB962C8B-B14F-4D97-AF65-F5344CB8AC3E}">
        <p14:creationId xmlns:p14="http://schemas.microsoft.com/office/powerpoint/2010/main" val="15586157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b="1" dirty="0" smtClean="0"/>
              <a:t>WG3 links to other WGs</a:t>
            </a:r>
            <a:endParaRPr lang="en-US" b="1" dirty="0"/>
          </a:p>
        </p:txBody>
      </p:sp>
      <p:sp>
        <p:nvSpPr>
          <p:cNvPr id="3" name="Content Placeholder 2"/>
          <p:cNvSpPr>
            <a:spLocks noGrp="1"/>
          </p:cNvSpPr>
          <p:nvPr>
            <p:ph idx="1"/>
          </p:nvPr>
        </p:nvSpPr>
        <p:spPr>
          <a:xfrm>
            <a:off x="457199" y="1417638"/>
            <a:ext cx="8229600" cy="4960584"/>
          </a:xfrm>
        </p:spPr>
        <p:txBody>
          <a:bodyPr>
            <a:normAutofit fontScale="77500" lnSpcReduction="20000"/>
          </a:bodyPr>
          <a:lstStyle/>
          <a:p>
            <a:r>
              <a:rPr lang="en-GB" b="1" dirty="0" smtClean="0"/>
              <a:t>Collections Arena </a:t>
            </a:r>
          </a:p>
          <a:p>
            <a:pPr lvl="1"/>
            <a:r>
              <a:rPr lang="en-GB" dirty="0" smtClean="0"/>
              <a:t>falls </a:t>
            </a:r>
            <a:r>
              <a:rPr lang="en-GB" dirty="0"/>
              <a:t>between </a:t>
            </a:r>
            <a:r>
              <a:rPr lang="en-GB" dirty="0" smtClean="0"/>
              <a:t>Field </a:t>
            </a:r>
            <a:r>
              <a:rPr lang="en-GB" dirty="0"/>
              <a:t>Arena </a:t>
            </a:r>
            <a:r>
              <a:rPr lang="en-GB" dirty="0" smtClean="0"/>
              <a:t>(WG4) and Analysis </a:t>
            </a:r>
            <a:r>
              <a:rPr lang="en-GB" dirty="0"/>
              <a:t>Arena (</a:t>
            </a:r>
            <a:r>
              <a:rPr lang="en-GB" dirty="0" smtClean="0"/>
              <a:t>WGs 1 &amp; 2)</a:t>
            </a:r>
          </a:p>
          <a:p>
            <a:pPr lvl="1"/>
            <a:r>
              <a:rPr lang="en-GB" dirty="0" smtClean="0"/>
              <a:t>samples collected </a:t>
            </a:r>
            <a:r>
              <a:rPr lang="en-GB" dirty="0"/>
              <a:t>from </a:t>
            </a:r>
            <a:r>
              <a:rPr lang="en-GB" dirty="0" smtClean="0"/>
              <a:t>field &gt; stored </a:t>
            </a:r>
            <a:r>
              <a:rPr lang="en-GB" dirty="0"/>
              <a:t>in collections </a:t>
            </a:r>
            <a:r>
              <a:rPr lang="en-GB" dirty="0" smtClean="0"/>
              <a:t>&gt; used </a:t>
            </a:r>
            <a:r>
              <a:rPr lang="en-GB" dirty="0"/>
              <a:t>by </a:t>
            </a:r>
            <a:r>
              <a:rPr lang="en-GB" dirty="0" smtClean="0"/>
              <a:t>labs</a:t>
            </a:r>
            <a:endParaRPr lang="en-US" dirty="0"/>
          </a:p>
          <a:p>
            <a:r>
              <a:rPr lang="en-GB" b="1" dirty="0" err="1" smtClean="0"/>
              <a:t>ERSpeB</a:t>
            </a:r>
            <a:r>
              <a:rPr lang="en-GB" b="1" dirty="0" smtClean="0"/>
              <a:t> and </a:t>
            </a:r>
            <a:r>
              <a:rPr lang="en-GB" b="1" dirty="0" err="1" smtClean="0"/>
              <a:t>metadatase</a:t>
            </a:r>
            <a:r>
              <a:rPr lang="en-GB" b="1" dirty="0" smtClean="0"/>
              <a:t> </a:t>
            </a:r>
            <a:r>
              <a:rPr lang="en-GB" b="1" dirty="0"/>
              <a:t>of </a:t>
            </a:r>
            <a:r>
              <a:rPr lang="en-GB" b="1" dirty="0" smtClean="0"/>
              <a:t>samples </a:t>
            </a:r>
          </a:p>
          <a:p>
            <a:pPr lvl="1"/>
            <a:r>
              <a:rPr lang="en-GB" dirty="0" smtClean="0"/>
              <a:t>key </a:t>
            </a:r>
            <a:r>
              <a:rPr lang="en-GB" dirty="0"/>
              <a:t>resources for </a:t>
            </a:r>
            <a:r>
              <a:rPr lang="en-GB" dirty="0" smtClean="0"/>
              <a:t>proposed </a:t>
            </a:r>
            <a:r>
              <a:rPr lang="en-GB" dirty="0" err="1" smtClean="0"/>
              <a:t>ERBiomS</a:t>
            </a:r>
            <a:r>
              <a:rPr lang="en-GB" dirty="0" smtClean="0"/>
              <a:t> being </a:t>
            </a:r>
            <a:r>
              <a:rPr lang="en-GB" dirty="0"/>
              <a:t>developed by </a:t>
            </a:r>
            <a:r>
              <a:rPr lang="en-GB" dirty="0" smtClean="0"/>
              <a:t>Analysis Arena WGs 1&amp;2.</a:t>
            </a:r>
          </a:p>
          <a:p>
            <a:pPr lvl="1"/>
            <a:r>
              <a:rPr lang="en-GB" dirty="0" err="1" smtClean="0"/>
              <a:t>ERSamP</a:t>
            </a:r>
            <a:r>
              <a:rPr lang="en-GB" dirty="0" smtClean="0"/>
              <a:t> (WG4) will be key </a:t>
            </a:r>
            <a:r>
              <a:rPr lang="en-GB" dirty="0"/>
              <a:t>source of new specimens for </a:t>
            </a:r>
            <a:r>
              <a:rPr lang="en-GB" dirty="0" err="1" smtClean="0"/>
              <a:t>ERSpeB</a:t>
            </a:r>
            <a:r>
              <a:rPr lang="en-GB" dirty="0" smtClean="0"/>
              <a:t>.</a:t>
            </a:r>
            <a:endParaRPr lang="en-US" dirty="0"/>
          </a:p>
          <a:p>
            <a:r>
              <a:rPr lang="en-GB" b="1" dirty="0" smtClean="0"/>
              <a:t>Interaction/discussion/coordination therefore vital</a:t>
            </a:r>
            <a:r>
              <a:rPr lang="en-GB" dirty="0" smtClean="0"/>
              <a:t>, e.g. to:</a:t>
            </a:r>
          </a:p>
          <a:p>
            <a:pPr lvl="1"/>
            <a:r>
              <a:rPr lang="en-GB" dirty="0" smtClean="0"/>
              <a:t>agree which </a:t>
            </a:r>
            <a:r>
              <a:rPr lang="en-GB" dirty="0"/>
              <a:t>species </a:t>
            </a:r>
            <a:r>
              <a:rPr lang="en-GB" dirty="0" smtClean="0"/>
              <a:t>to prioritise, what contextual </a:t>
            </a:r>
            <a:r>
              <a:rPr lang="en-GB" dirty="0"/>
              <a:t>data </a:t>
            </a:r>
            <a:r>
              <a:rPr lang="en-GB" dirty="0" smtClean="0"/>
              <a:t>required</a:t>
            </a:r>
          </a:p>
          <a:p>
            <a:pPr lvl="1"/>
            <a:r>
              <a:rPr lang="en-GB" dirty="0" smtClean="0"/>
              <a:t>understand potential</a:t>
            </a:r>
            <a:r>
              <a:rPr lang="en-GB" dirty="0"/>
              <a:t>, needs and constraints of </a:t>
            </a:r>
            <a:r>
              <a:rPr lang="en-GB" dirty="0" smtClean="0"/>
              <a:t>each Arena</a:t>
            </a:r>
            <a:endParaRPr lang="en-US" dirty="0"/>
          </a:p>
          <a:p>
            <a:endParaRPr lang="en-US" dirty="0"/>
          </a:p>
        </p:txBody>
      </p:sp>
      <p:pic>
        <p:nvPicPr>
          <p:cNvPr id="7" name="Picture 6" descr="ERBFacility LOGO F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1203397" cy="1417638"/>
          </a:xfrm>
          <a:prstGeom prst="rect">
            <a:avLst/>
          </a:prstGeom>
        </p:spPr>
      </p:pic>
    </p:spTree>
    <p:extLst>
      <p:ext uri="{BB962C8B-B14F-4D97-AF65-F5344CB8AC3E}">
        <p14:creationId xmlns:p14="http://schemas.microsoft.com/office/powerpoint/2010/main" val="10994499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2-17 at 10.53.11.png"/>
          <p:cNvPicPr>
            <a:picLocks noGrp="1" noChangeAspect="1"/>
          </p:cNvPicPr>
          <p:nvPr>
            <p:ph idx="1"/>
          </p:nvPr>
        </p:nvPicPr>
        <p:blipFill>
          <a:blip r:embed="rId2">
            <a:extLst>
              <a:ext uri="{28A0092B-C50C-407E-A947-70E740481C1C}">
                <a14:useLocalDpi xmlns:a14="http://schemas.microsoft.com/office/drawing/2010/main" val="0"/>
              </a:ext>
            </a:extLst>
          </a:blip>
          <a:srcRect t="8977" b="8977"/>
          <a:stretch>
            <a:fillRect/>
          </a:stretch>
        </p:blipFill>
        <p:spPr>
          <a:xfrm>
            <a:off x="701617" y="1538113"/>
            <a:ext cx="7876335" cy="4747983"/>
          </a:xfrm>
          <a:ln>
            <a:solidFill>
              <a:schemeClr val="tx1"/>
            </a:solidFill>
          </a:ln>
        </p:spPr>
      </p:pic>
      <p:pic>
        <p:nvPicPr>
          <p:cNvPr id="7" name="Picture 6" descr="ERBFacility LOGO F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9" y="0"/>
            <a:ext cx="1203397" cy="1417638"/>
          </a:xfrm>
          <a:prstGeom prst="rect">
            <a:avLst/>
          </a:prstGeom>
        </p:spPr>
      </p:pic>
      <p:sp>
        <p:nvSpPr>
          <p:cNvPr id="5" name="TextBox 4"/>
          <p:cNvSpPr txBox="1"/>
          <p:nvPr/>
        </p:nvSpPr>
        <p:spPr>
          <a:xfrm>
            <a:off x="1679222" y="564444"/>
            <a:ext cx="6194777" cy="523220"/>
          </a:xfrm>
          <a:prstGeom prst="rect">
            <a:avLst/>
          </a:prstGeom>
          <a:noFill/>
        </p:spPr>
        <p:txBody>
          <a:bodyPr wrap="square" rtlCol="0">
            <a:spAutoFit/>
          </a:bodyPr>
          <a:lstStyle/>
          <a:p>
            <a:pPr algn="ctr"/>
            <a:r>
              <a:rPr lang="en-US" sz="2800" b="1" dirty="0" smtClean="0"/>
              <a:t>WHEN TEAMWORK DOESN’T WORK</a:t>
            </a:r>
            <a:endParaRPr lang="en-US" sz="2800" b="1" dirty="0"/>
          </a:p>
        </p:txBody>
      </p:sp>
    </p:spTree>
    <p:extLst>
      <p:ext uri="{BB962C8B-B14F-4D97-AF65-F5344CB8AC3E}">
        <p14:creationId xmlns:p14="http://schemas.microsoft.com/office/powerpoint/2010/main" val="38201956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b="1" dirty="0" smtClean="0"/>
              <a:t>Task 3.1</a:t>
            </a:r>
            <a:endParaRPr lang="en-US" b="1" dirty="0"/>
          </a:p>
        </p:txBody>
      </p:sp>
      <p:sp>
        <p:nvSpPr>
          <p:cNvPr id="3" name="Content Placeholder 2"/>
          <p:cNvSpPr>
            <a:spLocks noGrp="1"/>
          </p:cNvSpPr>
          <p:nvPr>
            <p:ph idx="1"/>
          </p:nvPr>
        </p:nvSpPr>
        <p:spPr>
          <a:xfrm>
            <a:off x="457199" y="1417638"/>
            <a:ext cx="8229600" cy="4960584"/>
          </a:xfrm>
        </p:spPr>
        <p:txBody>
          <a:bodyPr>
            <a:normAutofit/>
          </a:bodyPr>
          <a:lstStyle/>
          <a:p>
            <a:pPr>
              <a:lnSpc>
                <a:spcPct val="80000"/>
              </a:lnSpc>
            </a:pPr>
            <a:r>
              <a:rPr lang="en-GB" sz="2400" b="1" dirty="0" smtClean="0"/>
              <a:t>Review </a:t>
            </a:r>
            <a:r>
              <a:rPr lang="en-GB" sz="2400" b="1" dirty="0"/>
              <a:t>existing raptor collections in </a:t>
            </a:r>
            <a:r>
              <a:rPr lang="en-GB" sz="2400" b="1" dirty="0" smtClean="0"/>
              <a:t>Europe</a:t>
            </a:r>
            <a:r>
              <a:rPr lang="en-GB" sz="2400" dirty="0" smtClean="0"/>
              <a:t>,</a:t>
            </a:r>
            <a:r>
              <a:rPr lang="en-GB" sz="2400" dirty="0"/>
              <a:t> </a:t>
            </a:r>
            <a:r>
              <a:rPr lang="en-GB" sz="2400" dirty="0" smtClean="0"/>
              <a:t>[Oct </a:t>
            </a:r>
            <a:r>
              <a:rPr lang="en-GB" sz="2400" dirty="0"/>
              <a:t>2017 – Sep 2019</a:t>
            </a:r>
            <a:r>
              <a:rPr lang="en-GB" sz="2400" dirty="0" smtClean="0"/>
              <a:t>], includes consideration </a:t>
            </a:r>
            <a:r>
              <a:rPr lang="en-GB" sz="2400" dirty="0"/>
              <a:t>of: </a:t>
            </a:r>
            <a:endParaRPr lang="en-GB" sz="2400" dirty="0" smtClean="0"/>
          </a:p>
          <a:p>
            <a:pPr lvl="1">
              <a:lnSpc>
                <a:spcPct val="80000"/>
              </a:lnSpc>
            </a:pPr>
            <a:r>
              <a:rPr lang="en-GB" sz="2200" dirty="0" smtClean="0"/>
              <a:t>existing </a:t>
            </a:r>
            <a:r>
              <a:rPr lang="en-GB" sz="2200" dirty="0"/>
              <a:t>collections; </a:t>
            </a:r>
            <a:endParaRPr lang="en-GB" sz="2200" dirty="0" smtClean="0"/>
          </a:p>
          <a:p>
            <a:pPr lvl="1">
              <a:lnSpc>
                <a:spcPct val="80000"/>
              </a:lnSpc>
            </a:pPr>
            <a:r>
              <a:rPr lang="en-GB" sz="2200" dirty="0" smtClean="0"/>
              <a:t>current </a:t>
            </a:r>
            <a:r>
              <a:rPr lang="en-GB" sz="2200" dirty="0"/>
              <a:t>collecting activities; </a:t>
            </a:r>
            <a:endParaRPr lang="en-GB" sz="2200" dirty="0" smtClean="0"/>
          </a:p>
          <a:p>
            <a:pPr lvl="1">
              <a:lnSpc>
                <a:spcPct val="80000"/>
              </a:lnSpc>
            </a:pPr>
            <a:r>
              <a:rPr lang="en-GB" sz="2200" dirty="0" smtClean="0"/>
              <a:t>storage </a:t>
            </a:r>
            <a:r>
              <a:rPr lang="en-GB" sz="2200" dirty="0"/>
              <a:t>facilities</a:t>
            </a:r>
            <a:r>
              <a:rPr lang="en-GB" sz="2200" dirty="0" smtClean="0"/>
              <a:t>;</a:t>
            </a:r>
          </a:p>
          <a:p>
            <a:pPr lvl="1">
              <a:lnSpc>
                <a:spcPct val="80000"/>
              </a:lnSpc>
            </a:pPr>
            <a:r>
              <a:rPr lang="en-GB" sz="2200" dirty="0" smtClean="0"/>
              <a:t>current </a:t>
            </a:r>
            <a:r>
              <a:rPr lang="en-GB" sz="2200" dirty="0"/>
              <a:t>provision for research access to collections, samples exchange; </a:t>
            </a:r>
            <a:endParaRPr lang="en-GB" sz="2200" dirty="0" smtClean="0"/>
          </a:p>
          <a:p>
            <a:pPr lvl="1">
              <a:lnSpc>
                <a:spcPct val="80000"/>
              </a:lnSpc>
            </a:pPr>
            <a:r>
              <a:rPr lang="en-GB" sz="2200" dirty="0" smtClean="0"/>
              <a:t>constraints </a:t>
            </a:r>
            <a:r>
              <a:rPr lang="en-GB" sz="2200" dirty="0"/>
              <a:t>to collection, transport and storage of samples. </a:t>
            </a:r>
            <a:endParaRPr lang="en-GB" sz="2200" dirty="0" smtClean="0"/>
          </a:p>
          <a:p>
            <a:pPr marL="914400" lvl="2" indent="0">
              <a:lnSpc>
                <a:spcPct val="80000"/>
              </a:lnSpc>
              <a:buNone/>
            </a:pPr>
            <a:endParaRPr lang="en-GB" sz="2200" b="1" dirty="0" smtClean="0">
              <a:solidFill>
                <a:srgbClr val="FF0000"/>
              </a:solidFill>
            </a:endParaRPr>
          </a:p>
          <a:p>
            <a:pPr marL="914400" lvl="2" indent="0">
              <a:lnSpc>
                <a:spcPct val="80000"/>
              </a:lnSpc>
              <a:buNone/>
            </a:pPr>
            <a:r>
              <a:rPr lang="en-GB" sz="2200" b="1" dirty="0" smtClean="0">
                <a:solidFill>
                  <a:srgbClr val="FF0000"/>
                </a:solidFill>
              </a:rPr>
              <a:t>D3.1 </a:t>
            </a:r>
            <a:r>
              <a:rPr lang="en-GB" sz="2200" b="1" dirty="0">
                <a:solidFill>
                  <a:srgbClr val="FF0000"/>
                </a:solidFill>
              </a:rPr>
              <a:t>Report &amp; peer reviewed paper</a:t>
            </a:r>
            <a:r>
              <a:rPr lang="en-GB" sz="2200" dirty="0">
                <a:solidFill>
                  <a:srgbClr val="FF0000"/>
                </a:solidFill>
              </a:rPr>
              <a:t> on existing collections in Europe, </a:t>
            </a:r>
            <a:r>
              <a:rPr lang="en-GB" sz="2200" dirty="0" smtClean="0">
                <a:solidFill>
                  <a:srgbClr val="FF0000"/>
                </a:solidFill>
              </a:rPr>
              <a:t>constraints (Sep </a:t>
            </a:r>
            <a:r>
              <a:rPr lang="en-GB" sz="2200" dirty="0">
                <a:solidFill>
                  <a:srgbClr val="FF0000"/>
                </a:solidFill>
              </a:rPr>
              <a:t>2019]</a:t>
            </a:r>
            <a:endParaRPr lang="en-US" sz="2200" dirty="0">
              <a:solidFill>
                <a:srgbClr val="FF0000"/>
              </a:solidFill>
            </a:endParaRPr>
          </a:p>
          <a:p>
            <a:endParaRPr lang="en-US" dirty="0"/>
          </a:p>
        </p:txBody>
      </p:sp>
      <p:pic>
        <p:nvPicPr>
          <p:cNvPr id="7" name="Picture 6" descr="ERBFacility LOGO F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1203397" cy="1417638"/>
          </a:xfrm>
          <a:prstGeom prst="rect">
            <a:avLst/>
          </a:prstGeom>
        </p:spPr>
      </p:pic>
    </p:spTree>
    <p:extLst>
      <p:ext uri="{BB962C8B-B14F-4D97-AF65-F5344CB8AC3E}">
        <p14:creationId xmlns:p14="http://schemas.microsoft.com/office/powerpoint/2010/main" val="9447239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4812</TotalTime>
  <Words>1237</Words>
  <Application>Microsoft Macintosh PowerPoint</Application>
  <PresentationFormat>On-screen Show (4:3)</PresentationFormat>
  <Paragraphs>89</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WORKING GROUP 3 COLLECTIONS ARENA  </vt:lpstr>
      <vt:lpstr>Collections – Context</vt:lpstr>
      <vt:lpstr>Raptor collections, Naturalis Biodiversity Center</vt:lpstr>
      <vt:lpstr>WG3 Research Coordination Objective</vt:lpstr>
      <vt:lpstr>WG3 Capacity-building Objective</vt:lpstr>
      <vt:lpstr>WG3 - Expected Impact</vt:lpstr>
      <vt:lpstr>WG3 links to other WGs</vt:lpstr>
      <vt:lpstr>PowerPoint Presentation</vt:lpstr>
      <vt:lpstr>Task 3.1</vt:lpstr>
      <vt:lpstr>Task 3.2</vt:lpstr>
      <vt:lpstr>PowerPoint Presentation</vt:lpstr>
      <vt:lpstr>Task 3.3</vt:lpstr>
      <vt:lpstr>Task 3.4</vt:lpstr>
      <vt:lpstr>Milestones WG3</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ERBFacility</dc:title>
  <dc:creator>Guy DUKE</dc:creator>
  <cp:lastModifiedBy>Guy DUKE</cp:lastModifiedBy>
  <cp:revision>78</cp:revision>
  <cp:lastPrinted>2018-02-17T18:35:03Z</cp:lastPrinted>
  <dcterms:created xsi:type="dcterms:W3CDTF">2017-10-16T08:09:03Z</dcterms:created>
  <dcterms:modified xsi:type="dcterms:W3CDTF">2018-02-19T11:33:56Z</dcterms:modified>
</cp:coreProperties>
</file>