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6" r:id="rId1"/>
    <p:sldMasterId id="2147483701" r:id="rId2"/>
    <p:sldMasterId id="2147483676" r:id="rId3"/>
    <p:sldMasterId id="2147483708" r:id="rId4"/>
    <p:sldMasterId id="2147483682" r:id="rId5"/>
    <p:sldMasterId id="2147483686" r:id="rId6"/>
    <p:sldMasterId id="2147483805" r:id="rId7"/>
    <p:sldMasterId id="2147483817" r:id="rId8"/>
    <p:sldMasterId id="2147483843" r:id="rId9"/>
  </p:sldMasterIdLst>
  <p:notesMasterIdLst>
    <p:notesMasterId r:id="rId27"/>
  </p:notesMasterIdLst>
  <p:handoutMasterIdLst>
    <p:handoutMasterId r:id="rId28"/>
  </p:handoutMasterIdLst>
  <p:sldIdLst>
    <p:sldId id="545" r:id="rId10"/>
    <p:sldId id="633" r:id="rId11"/>
    <p:sldId id="639" r:id="rId12"/>
    <p:sldId id="644" r:id="rId13"/>
    <p:sldId id="635" r:id="rId14"/>
    <p:sldId id="630" r:id="rId15"/>
    <p:sldId id="631" r:id="rId16"/>
    <p:sldId id="632" r:id="rId17"/>
    <p:sldId id="620" r:id="rId18"/>
    <p:sldId id="621" r:id="rId19"/>
    <p:sldId id="637" r:id="rId20"/>
    <p:sldId id="638" r:id="rId21"/>
    <p:sldId id="648" r:id="rId22"/>
    <p:sldId id="559" r:id="rId23"/>
    <p:sldId id="649" r:id="rId24"/>
    <p:sldId id="650" r:id="rId25"/>
    <p:sldId id="653" r:id="rId26"/>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orient="horz" pos="2205" userDrawn="1">
          <p15:clr>
            <a:srgbClr val="A4A3A4"/>
          </p15:clr>
        </p15:guide>
        <p15:guide id="3" pos="5759">
          <p15:clr>
            <a:srgbClr val="A4A3A4"/>
          </p15:clr>
        </p15:guide>
        <p15:guide id="4" pos="2903"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DA8C"/>
    <a:srgbClr val="3FCFD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7" autoAdjust="0"/>
    <p:restoredTop sz="94343" autoAdjust="0"/>
  </p:normalViewPr>
  <p:slideViewPr>
    <p:cSldViewPr snapToGrid="0" showGuides="1">
      <p:cViewPr varScale="1">
        <p:scale>
          <a:sx n="70" d="100"/>
          <a:sy n="70" d="100"/>
        </p:scale>
        <p:origin x="1104" y="54"/>
      </p:cViewPr>
      <p:guideLst>
        <p:guide orient="horz" pos="4320"/>
        <p:guide orient="horz" pos="2205"/>
        <p:guide pos="5759"/>
        <p:guide pos="2903"/>
      </p:guideLst>
    </p:cSldViewPr>
  </p:slideViewPr>
  <p:notesTextViewPr>
    <p:cViewPr>
      <p:scale>
        <a:sx n="3" d="2"/>
        <a:sy n="3" d="2"/>
      </p:scale>
      <p:origin x="0" y="0"/>
    </p:cViewPr>
  </p:notesTextViewPr>
  <p:sorterViewPr>
    <p:cViewPr varScale="1">
      <p:scale>
        <a:sx n="1" d="1"/>
        <a:sy n="1" d="1"/>
      </p:scale>
      <p:origin x="0" y="-1032"/>
    </p:cViewPr>
  </p:sorterViewPr>
  <p:notesViewPr>
    <p:cSldViewPr snapToGrid="0" showGuides="1">
      <p:cViewPr varScale="1">
        <p:scale>
          <a:sx n="80" d="100"/>
          <a:sy n="80" d="100"/>
        </p:scale>
        <p:origin x="-2022"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F:\Current%20Work\New%20Changes\Supportingtable%20-%202%20.2%20-%20USE%20THI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200" b="1" i="0" baseline="0"/>
              <a:t>ΣPBDE</a:t>
            </a:r>
          </a:p>
        </c:rich>
      </c:tx>
      <c:layout>
        <c:manualLayout>
          <c:xMode val="edge"/>
          <c:yMode val="edge"/>
          <c:x val="0.13016029900028186"/>
          <c:y val="3.4730053904552249E-2"/>
        </c:manualLayout>
      </c:layout>
      <c:overlay val="1"/>
    </c:title>
    <c:autoTitleDeleted val="0"/>
    <c:plotArea>
      <c:layout>
        <c:manualLayout>
          <c:layoutTarget val="inner"/>
          <c:xMode val="edge"/>
          <c:yMode val="edge"/>
          <c:x val="4.3979544397954151E-2"/>
          <c:y val="0.13879265091863519"/>
          <c:w val="0.81268288478865458"/>
          <c:h val="0.78696384726102786"/>
        </c:manualLayout>
      </c:layout>
      <c:lineChart>
        <c:grouping val="standard"/>
        <c:varyColors val="0"/>
        <c:ser>
          <c:idx val="0"/>
          <c:order val="0"/>
          <c:tx>
            <c:strRef>
              <c:f>Sheet4!$B$24</c:f>
              <c:strCache>
                <c:ptCount val="1"/>
                <c:pt idx="0">
                  <c:v>Bass</c:v>
                </c:pt>
              </c:strCache>
            </c:strRef>
          </c:tx>
          <c:cat>
            <c:strRef>
              <c:f>Sheet4!$C$2:$L$2</c:f>
              <c:strCache>
                <c:ptCount val="10"/>
                <c:pt idx="0">
                  <c:v>1977</c:v>
                </c:pt>
                <c:pt idx="1">
                  <c:v>1981</c:v>
                </c:pt>
                <c:pt idx="2">
                  <c:v>1985</c:v>
                </c:pt>
                <c:pt idx="3">
                  <c:v>1987</c:v>
                </c:pt>
                <c:pt idx="4">
                  <c:v>1990</c:v>
                </c:pt>
                <c:pt idx="5">
                  <c:v>1992</c:v>
                </c:pt>
                <c:pt idx="6">
                  <c:v>1994</c:v>
                </c:pt>
                <c:pt idx="7">
                  <c:v>1998</c:v>
                </c:pt>
                <c:pt idx="8">
                  <c:v>2002</c:v>
                </c:pt>
                <c:pt idx="9">
                  <c:v>2006/7</c:v>
                </c:pt>
              </c:strCache>
            </c:strRef>
          </c:cat>
          <c:val>
            <c:numRef>
              <c:f>Sheet4!$C$24:$L$24</c:f>
              <c:numCache>
                <c:formatCode>0</c:formatCode>
                <c:ptCount val="10"/>
                <c:pt idx="0">
                  <c:v>12.863875820954362</c:v>
                </c:pt>
                <c:pt idx="1">
                  <c:v>19.776892274465187</c:v>
                </c:pt>
                <c:pt idx="2">
                  <c:v>15.290924883190799</c:v>
                </c:pt>
                <c:pt idx="3">
                  <c:v>13.806576183179429</c:v>
                </c:pt>
                <c:pt idx="4">
                  <c:v>26.60127840692493</c:v>
                </c:pt>
                <c:pt idx="5">
                  <c:v>58.786615003335953</c:v>
                </c:pt>
                <c:pt idx="6">
                  <c:v>66.794643062452167</c:v>
                </c:pt>
                <c:pt idx="7">
                  <c:v>53.929814373948226</c:v>
                </c:pt>
                <c:pt idx="8">
                  <c:v>23.724586456832498</c:v>
                </c:pt>
                <c:pt idx="9">
                  <c:v>13.548033799602518</c:v>
                </c:pt>
              </c:numCache>
            </c:numRef>
          </c:val>
          <c:smooth val="0"/>
          <c:extLst>
            <c:ext xmlns:c16="http://schemas.microsoft.com/office/drawing/2014/chart" uri="{C3380CC4-5D6E-409C-BE32-E72D297353CC}">
              <c16:uniqueId val="{00000000-E474-4238-B215-17F6B771FAD2}"/>
            </c:ext>
          </c:extLst>
        </c:ser>
        <c:ser>
          <c:idx val="1"/>
          <c:order val="1"/>
          <c:tx>
            <c:strRef>
              <c:f>Sheet4!$B$25</c:f>
              <c:strCache>
                <c:ptCount val="1"/>
                <c:pt idx="0">
                  <c:v>Ailsa</c:v>
                </c:pt>
              </c:strCache>
            </c:strRef>
          </c:tx>
          <c:spPr>
            <a:ln>
              <a:prstDash val="sysDash"/>
            </a:ln>
          </c:spPr>
          <c:marker>
            <c:symbol val="triangle"/>
            <c:size val="7"/>
          </c:marker>
          <c:cat>
            <c:strRef>
              <c:f>Sheet4!$C$2:$L$2</c:f>
              <c:strCache>
                <c:ptCount val="10"/>
                <c:pt idx="0">
                  <c:v>1977</c:v>
                </c:pt>
                <c:pt idx="1">
                  <c:v>1981</c:v>
                </c:pt>
                <c:pt idx="2">
                  <c:v>1985</c:v>
                </c:pt>
                <c:pt idx="3">
                  <c:v>1987</c:v>
                </c:pt>
                <c:pt idx="4">
                  <c:v>1990</c:v>
                </c:pt>
                <c:pt idx="5">
                  <c:v>1992</c:v>
                </c:pt>
                <c:pt idx="6">
                  <c:v>1994</c:v>
                </c:pt>
                <c:pt idx="7">
                  <c:v>1998</c:v>
                </c:pt>
                <c:pt idx="8">
                  <c:v>2002</c:v>
                </c:pt>
                <c:pt idx="9">
                  <c:v>2006/7</c:v>
                </c:pt>
              </c:strCache>
            </c:strRef>
          </c:cat>
          <c:val>
            <c:numRef>
              <c:f>Sheet4!$C$25:$L$25</c:f>
              <c:numCache>
                <c:formatCode>0</c:formatCode>
                <c:ptCount val="10"/>
                <c:pt idx="0">
                  <c:v>55.852284564415044</c:v>
                </c:pt>
                <c:pt idx="1">
                  <c:v>21.61819316707362</c:v>
                </c:pt>
                <c:pt idx="2">
                  <c:v>13.513746752529734</c:v>
                </c:pt>
                <c:pt idx="3">
                  <c:v>17.411762694028322</c:v>
                </c:pt>
                <c:pt idx="4">
                  <c:v>11.411554570641774</c:v>
                </c:pt>
                <c:pt idx="5">
                  <c:v>54.617122111482225</c:v>
                </c:pt>
                <c:pt idx="6">
                  <c:v>60.794765846369678</c:v>
                </c:pt>
                <c:pt idx="7">
                  <c:v>23.667170090149501</c:v>
                </c:pt>
                <c:pt idx="8">
                  <c:v>8.8704970201100046</c:v>
                </c:pt>
                <c:pt idx="9">
                  <c:v>6.2653365754098447</c:v>
                </c:pt>
              </c:numCache>
            </c:numRef>
          </c:val>
          <c:smooth val="0"/>
          <c:extLst>
            <c:ext xmlns:c16="http://schemas.microsoft.com/office/drawing/2014/chart" uri="{C3380CC4-5D6E-409C-BE32-E72D297353CC}">
              <c16:uniqueId val="{00000001-E474-4238-B215-17F6B771FAD2}"/>
            </c:ext>
          </c:extLst>
        </c:ser>
        <c:dLbls>
          <c:showLegendKey val="0"/>
          <c:showVal val="0"/>
          <c:showCatName val="0"/>
          <c:showSerName val="0"/>
          <c:showPercent val="0"/>
          <c:showBubbleSize val="0"/>
        </c:dLbls>
        <c:marker val="1"/>
        <c:smooth val="0"/>
        <c:axId val="110779200"/>
        <c:axId val="216035632"/>
      </c:lineChart>
      <c:lineChart>
        <c:grouping val="standard"/>
        <c:varyColors val="0"/>
        <c:ser>
          <c:idx val="2"/>
          <c:order val="2"/>
          <c:tx>
            <c:strRef>
              <c:f>Sheet4!$B$26</c:f>
              <c:strCache>
                <c:ptCount val="1"/>
                <c:pt idx="0">
                  <c:v>Consumption</c:v>
                </c:pt>
              </c:strCache>
            </c:strRef>
          </c:tx>
          <c:spPr>
            <a:ln>
              <a:solidFill>
                <a:schemeClr val="tx1"/>
              </a:solidFill>
              <a:prstDash val="sysDot"/>
            </a:ln>
          </c:spPr>
          <c:marker>
            <c:symbol val="circle"/>
            <c:size val="7"/>
            <c:spPr>
              <a:solidFill>
                <a:schemeClr val="tx1"/>
              </a:solidFill>
              <a:ln>
                <a:solidFill>
                  <a:schemeClr val="tx1"/>
                </a:solidFill>
              </a:ln>
            </c:spPr>
          </c:marker>
          <c:val>
            <c:numRef>
              <c:f>Sheet4!$C$26:$L$26</c:f>
              <c:numCache>
                <c:formatCode>0</c:formatCode>
                <c:ptCount val="10"/>
                <c:pt idx="0">
                  <c:v>0</c:v>
                </c:pt>
                <c:pt idx="1">
                  <c:v>175</c:v>
                </c:pt>
                <c:pt idx="2">
                  <c:v>350</c:v>
                </c:pt>
                <c:pt idx="3">
                  <c:v>550</c:v>
                </c:pt>
                <c:pt idx="4">
                  <c:v>875</c:v>
                </c:pt>
                <c:pt idx="5">
                  <c:v>1000</c:v>
                </c:pt>
                <c:pt idx="6">
                  <c:v>1050</c:v>
                </c:pt>
                <c:pt idx="7">
                  <c:v>400</c:v>
                </c:pt>
                <c:pt idx="8">
                  <c:v>225</c:v>
                </c:pt>
              </c:numCache>
            </c:numRef>
          </c:val>
          <c:smooth val="0"/>
          <c:extLst>
            <c:ext xmlns:c16="http://schemas.microsoft.com/office/drawing/2014/chart" uri="{C3380CC4-5D6E-409C-BE32-E72D297353CC}">
              <c16:uniqueId val="{00000002-E474-4238-B215-17F6B771FAD2}"/>
            </c:ext>
          </c:extLst>
        </c:ser>
        <c:dLbls>
          <c:showLegendKey val="0"/>
          <c:showVal val="0"/>
          <c:showCatName val="0"/>
          <c:showSerName val="0"/>
          <c:showPercent val="0"/>
          <c:showBubbleSize val="0"/>
        </c:dLbls>
        <c:marker val="1"/>
        <c:smooth val="0"/>
        <c:axId val="216036016"/>
        <c:axId val="216075552"/>
      </c:lineChart>
      <c:catAx>
        <c:axId val="110779200"/>
        <c:scaling>
          <c:orientation val="minMax"/>
        </c:scaling>
        <c:delete val="0"/>
        <c:axPos val="b"/>
        <c:numFmt formatCode="General" sourceLinked="1"/>
        <c:majorTickMark val="out"/>
        <c:minorTickMark val="none"/>
        <c:tickLblPos val="nextTo"/>
        <c:spPr>
          <a:ln>
            <a:solidFill>
              <a:sysClr val="windowText" lastClr="000000"/>
            </a:solidFill>
          </a:ln>
        </c:spPr>
        <c:crossAx val="216035632"/>
        <c:crosses val="autoZero"/>
        <c:auto val="1"/>
        <c:lblAlgn val="ctr"/>
        <c:lblOffset val="100"/>
        <c:noMultiLvlLbl val="0"/>
      </c:catAx>
      <c:valAx>
        <c:axId val="216035632"/>
        <c:scaling>
          <c:orientation val="minMax"/>
          <c:max val="75"/>
          <c:min val="0"/>
        </c:scaling>
        <c:delete val="0"/>
        <c:axPos val="l"/>
        <c:title>
          <c:tx>
            <c:rich>
              <a:bodyPr rot="-5400000" vert="horz"/>
              <a:lstStyle/>
              <a:p>
                <a:pPr>
                  <a:defRPr sz="1000"/>
                </a:pPr>
                <a:r>
                  <a:rPr lang="en-GB" sz="1000"/>
                  <a:t>ng/gWwt</a:t>
                </a:r>
              </a:p>
            </c:rich>
          </c:tx>
          <c:layout/>
          <c:overlay val="0"/>
        </c:title>
        <c:numFmt formatCode="0" sourceLinked="1"/>
        <c:majorTickMark val="out"/>
        <c:minorTickMark val="none"/>
        <c:tickLblPos val="nextTo"/>
        <c:spPr>
          <a:ln>
            <a:solidFill>
              <a:sysClr val="windowText" lastClr="000000"/>
            </a:solidFill>
          </a:ln>
        </c:spPr>
        <c:crossAx val="110779200"/>
        <c:crosses val="autoZero"/>
        <c:crossBetween val="between"/>
        <c:majorUnit val="15"/>
        <c:minorUnit val="2"/>
      </c:valAx>
      <c:catAx>
        <c:axId val="216036016"/>
        <c:scaling>
          <c:orientation val="minMax"/>
        </c:scaling>
        <c:delete val="1"/>
        <c:axPos val="b"/>
        <c:majorTickMark val="out"/>
        <c:minorTickMark val="none"/>
        <c:tickLblPos val="none"/>
        <c:crossAx val="216075552"/>
        <c:crosses val="autoZero"/>
        <c:auto val="1"/>
        <c:lblAlgn val="ctr"/>
        <c:lblOffset val="100"/>
        <c:noMultiLvlLbl val="0"/>
      </c:catAx>
      <c:valAx>
        <c:axId val="216075552"/>
        <c:scaling>
          <c:orientation val="minMax"/>
        </c:scaling>
        <c:delete val="0"/>
        <c:axPos val="r"/>
        <c:title>
          <c:tx>
            <c:rich>
              <a:bodyPr rot="-5400000" vert="horz"/>
              <a:lstStyle/>
              <a:p>
                <a:pPr>
                  <a:defRPr/>
                </a:pPr>
                <a:r>
                  <a:rPr lang="en-GB"/>
                  <a:t>Consumption (tonnes)</a:t>
                </a:r>
              </a:p>
            </c:rich>
          </c:tx>
          <c:layout/>
          <c:overlay val="0"/>
        </c:title>
        <c:numFmt formatCode="0" sourceLinked="1"/>
        <c:majorTickMark val="out"/>
        <c:minorTickMark val="none"/>
        <c:tickLblPos val="nextTo"/>
        <c:spPr>
          <a:ln>
            <a:solidFill>
              <a:sysClr val="windowText" lastClr="000000"/>
            </a:solidFill>
          </a:ln>
        </c:spPr>
        <c:crossAx val="216036016"/>
        <c:crosses val="max"/>
        <c:crossBetween val="between"/>
      </c:valAx>
      <c:spPr>
        <a:noFill/>
        <a:ln w="25400">
          <a:noFill/>
        </a:ln>
      </c:spPr>
    </c:plotArea>
    <c:legend>
      <c:legendPos val="t"/>
      <c:layout>
        <c:manualLayout>
          <c:xMode val="edge"/>
          <c:yMode val="edge"/>
          <c:x val="0.21841663097552258"/>
          <c:y val="2.6357350492478792E-2"/>
          <c:w val="0.44434648597795862"/>
          <c:h val="7.7525752829283423E-2"/>
        </c:manualLayout>
      </c:layout>
      <c:overlay val="1"/>
    </c:legend>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591D3294-05EC-4D39-BBFF-8666B261E17A}" type="datetimeFigureOut">
              <a:rPr lang="en-GB" smtClean="0"/>
              <a:pPr/>
              <a:t>19/02/2018</a:t>
            </a:fld>
            <a:endParaRPr lang="en-GB" dirty="0"/>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E4AB52D8-2E21-4A98-A355-59730E181040}" type="slidenum">
              <a:rPr lang="en-GB" smtClean="0"/>
              <a:pPr/>
              <a:t>‹#›</a:t>
            </a:fld>
            <a:endParaRPr lang="en-GB" dirty="0"/>
          </a:p>
        </p:txBody>
      </p:sp>
    </p:spTree>
    <p:extLst>
      <p:ext uri="{BB962C8B-B14F-4D97-AF65-F5344CB8AC3E}">
        <p14:creationId xmlns:p14="http://schemas.microsoft.com/office/powerpoint/2010/main" val="1251651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0B76CA94-76FC-499C-BC66-928F05A9D9F4}" type="datetimeFigureOut">
              <a:rPr lang="en-GB" smtClean="0"/>
              <a:pPr/>
              <a:t>19/02/2018</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FAFC358D-79E4-4AEC-8A7C-2903F0746F27}" type="slidenum">
              <a:rPr lang="en-GB" smtClean="0"/>
              <a:pPr/>
              <a:t>‹#›</a:t>
            </a:fld>
            <a:endParaRPr lang="en-GB" dirty="0"/>
          </a:p>
        </p:txBody>
      </p:sp>
    </p:spTree>
    <p:extLst>
      <p:ext uri="{BB962C8B-B14F-4D97-AF65-F5344CB8AC3E}">
        <p14:creationId xmlns:p14="http://schemas.microsoft.com/office/powerpoint/2010/main" val="53329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will present some the approaches</a:t>
            </a:r>
            <a:r>
              <a:rPr lang="en-GB" baseline="0" dirty="0" smtClean="0"/>
              <a:t> used in CEH for risk assessment of metals in soils (with a little on surface waters). CEH brings specific skills, centred around understanding of the processes of metal speciation and metal bioavailability, to metals risk assessment. We can apply these skills to both retrospective risk assessment (of currently contaminated environments) and to prospective risk assessment (by predicting future contamination using models).</a:t>
            </a:r>
            <a:endParaRPr lang="en-GB" dirty="0"/>
          </a:p>
        </p:txBody>
      </p:sp>
      <p:sp>
        <p:nvSpPr>
          <p:cNvPr id="4" name="Slide Number Placeholder 3"/>
          <p:cNvSpPr>
            <a:spLocks noGrp="1"/>
          </p:cNvSpPr>
          <p:nvPr>
            <p:ph type="sldNum" sz="quarter" idx="10"/>
          </p:nvPr>
        </p:nvSpPr>
        <p:spPr/>
        <p:txBody>
          <a:bodyPr/>
          <a:lstStyle/>
          <a:p>
            <a:fld id="{1985CC60-2BA2-4D7B-9422-427FF123CC8C}" type="slidenum">
              <a:rPr lang="en-GB" smtClean="0"/>
              <a:t>2</a:t>
            </a:fld>
            <a:endParaRPr lang="en-GB"/>
          </a:p>
        </p:txBody>
      </p:sp>
    </p:spTree>
    <p:extLst>
      <p:ext uri="{BB962C8B-B14F-4D97-AF65-F5344CB8AC3E}">
        <p14:creationId xmlns:p14="http://schemas.microsoft.com/office/powerpoint/2010/main" val="1258043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5FFDCB6-DBA3-4D9C-8D26-A9282FB47099}" type="slidenum">
              <a:rPr lang="en-GB" smtClean="0"/>
              <a:pPr/>
              <a:t>11</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22803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5FFDCB6-DBA3-4D9C-8D26-A9282FB47099}" type="slidenum">
              <a:rPr lang="en-GB" smtClean="0"/>
              <a:pPr/>
              <a:t>12</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2960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5FFDCB6-DBA3-4D9C-8D26-A9282FB47099}" type="slidenum">
              <a:rPr lang="en-GB" smtClean="0"/>
              <a:pPr/>
              <a:t>13</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7061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5FFDCB6-DBA3-4D9C-8D26-A9282FB47099}" type="slidenum">
              <a:rPr lang="en-GB" smtClean="0"/>
              <a:pPr/>
              <a:t>15</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77053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5FFDCB6-DBA3-4D9C-8D26-A9282FB47099}" type="slidenum">
              <a:rPr lang="en-GB" smtClean="0"/>
              <a:pPr/>
              <a:t>16</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18911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176F34-FB24-43AB-A7E1-28E02A100BE4}" type="slidenum">
              <a:rPr lang="en-GB">
                <a:latin typeface="Arial" charset="0"/>
              </a:rPr>
              <a:pPr fontAlgn="base">
                <a:spcBef>
                  <a:spcPct val="0"/>
                </a:spcBef>
                <a:spcAft>
                  <a:spcPct val="0"/>
                </a:spcAft>
              </a:pPr>
              <a:t>17</a:t>
            </a:fld>
            <a:endParaRPr lang="en-GB">
              <a:latin typeface="Arial" charset="0"/>
            </a:endParaRPr>
          </a:p>
        </p:txBody>
      </p:sp>
      <p:sp>
        <p:nvSpPr>
          <p:cNvPr id="326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6659" name="Rectangle 3"/>
          <p:cNvSpPr>
            <a:spLocks noGrp="1" noChangeArrowheads="1"/>
          </p:cNvSpPr>
          <p:nvPr>
            <p:ph type="body" idx="1"/>
          </p:nvPr>
        </p:nvSpPr>
        <p:spPr bwMode="auto">
          <a:xfrm>
            <a:off x="908046" y="4722416"/>
            <a:ext cx="4995872" cy="4474369"/>
          </a:xfrm>
          <a:noFill/>
        </p:spPr>
        <p:txBody>
          <a:bodyPr wrap="square" numCol="1" anchor="t" anchorCtr="0" compatLnSpc="1">
            <a:prstTxWarp prst="textNoShape">
              <a:avLst/>
            </a:prstTxWarp>
          </a:bodyPr>
          <a:lstStyle/>
          <a:p>
            <a:pPr>
              <a:spcBef>
                <a:spcPct val="0"/>
              </a:spcBef>
            </a:pPr>
            <a:endParaRPr lang="en-GB" smtClean="0">
              <a:latin typeface="Arial" charset="0"/>
            </a:endParaRPr>
          </a:p>
        </p:txBody>
      </p:sp>
    </p:spTree>
    <p:extLst>
      <p:ext uri="{BB962C8B-B14F-4D97-AF65-F5344CB8AC3E}">
        <p14:creationId xmlns:p14="http://schemas.microsoft.com/office/powerpoint/2010/main" val="294534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79CA1-8991-494A-9FF0-535B74918390}" type="slidenum">
              <a:rPr lang="en-US"/>
              <a:pPr/>
              <a:t>3</a:t>
            </a:fld>
            <a:endParaRPr lang="en-US"/>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15767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5236" name="Slide Number Placeholder 3"/>
          <p:cNvSpPr txBox="1">
            <a:spLocks noGrp="1"/>
          </p:cNvSpPr>
          <p:nvPr/>
        </p:nvSpPr>
        <p:spPr bwMode="auto">
          <a:xfrm>
            <a:off x="3933783" y="9444830"/>
            <a:ext cx="3007901" cy="49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8" tIns="46515" rIns="93028" bIns="4651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AB854CD-5C3A-4F57-AB1D-517D028375AF}" type="slidenum">
              <a:rPr lang="en-GB" altLang="en-US" sz="1200">
                <a:latin typeface="Calibri" panose="020F0502020204030204" pitchFamily="34" charset="0"/>
              </a:rPr>
              <a:pPr algn="r" eaLnBrk="1" hangingPunct="1"/>
              <a:t>4</a:t>
            </a:fld>
            <a:endParaRPr lang="en-GB" altLang="en-US" sz="1200">
              <a:latin typeface="Calibri" panose="020F0502020204030204" pitchFamily="34" charset="0"/>
            </a:endParaRPr>
          </a:p>
        </p:txBody>
      </p:sp>
    </p:spTree>
    <p:extLst>
      <p:ext uri="{BB962C8B-B14F-4D97-AF65-F5344CB8AC3E}">
        <p14:creationId xmlns:p14="http://schemas.microsoft.com/office/powerpoint/2010/main" val="265759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B58E3-88A7-487B-B0E0-DE1C3A1A8C6F}" type="slidenum">
              <a:rPr lang="en-GB" altLang="en-US"/>
              <a:pPr/>
              <a:t>5</a:t>
            </a:fld>
            <a:endParaRPr lang="en-GB" alt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14400" y="4343400"/>
            <a:ext cx="5029200" cy="4114800"/>
          </a:xfrm>
        </p:spPr>
        <p:txBody>
          <a:bodyPr/>
          <a:lstStyle/>
          <a:p>
            <a:pPr>
              <a:spcBef>
                <a:spcPct val="40000"/>
              </a:spcBef>
            </a:pPr>
            <a:r>
              <a:rPr lang="en-GB" altLang="en-US" sz="1300" b="1"/>
              <a:t>Left hand column</a:t>
            </a:r>
          </a:p>
        </p:txBody>
      </p:sp>
    </p:spTree>
    <p:extLst>
      <p:ext uri="{BB962C8B-B14F-4D97-AF65-F5344CB8AC3E}">
        <p14:creationId xmlns:p14="http://schemas.microsoft.com/office/powerpoint/2010/main" val="403762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5FFDCB6-DBA3-4D9C-8D26-A9282FB47099}" type="slidenum">
              <a:rPr lang="en-GB" smtClean="0"/>
              <a:pPr/>
              <a:t>6</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5374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5FFDCB6-DBA3-4D9C-8D26-A9282FB47099}" type="slidenum">
              <a:rPr lang="en-GB" smtClean="0"/>
              <a:pPr/>
              <a:t>7</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0874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will present some the approaches</a:t>
            </a:r>
            <a:r>
              <a:rPr lang="en-GB" baseline="0" dirty="0" smtClean="0"/>
              <a:t> used in CEH for risk assessment of metals in soils (with a little on surface waters). CEH brings specific skills, centred around understanding of the processes of metal speciation and metal bioavailability, to metals risk assessment. We can apply these skills to both retrospective risk assessment (of currently contaminated environments) and to prospective risk assessment (by predicting future contamination using models).</a:t>
            </a:r>
            <a:endParaRPr lang="en-GB" dirty="0"/>
          </a:p>
        </p:txBody>
      </p:sp>
      <p:sp>
        <p:nvSpPr>
          <p:cNvPr id="4" name="Slide Number Placeholder 3"/>
          <p:cNvSpPr>
            <a:spLocks noGrp="1"/>
          </p:cNvSpPr>
          <p:nvPr>
            <p:ph type="sldNum" sz="quarter" idx="10"/>
          </p:nvPr>
        </p:nvSpPr>
        <p:spPr/>
        <p:txBody>
          <a:bodyPr/>
          <a:lstStyle/>
          <a:p>
            <a:fld id="{1985CC60-2BA2-4D7B-9422-427FF123CC8C}" type="slidenum">
              <a:rPr lang="en-GB" smtClean="0"/>
              <a:t>8</a:t>
            </a:fld>
            <a:endParaRPr lang="en-GB"/>
          </a:p>
        </p:txBody>
      </p:sp>
    </p:spTree>
    <p:extLst>
      <p:ext uri="{BB962C8B-B14F-4D97-AF65-F5344CB8AC3E}">
        <p14:creationId xmlns:p14="http://schemas.microsoft.com/office/powerpoint/2010/main" val="392341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5FFDCB6-DBA3-4D9C-8D26-A9282FB47099}" type="slidenum">
              <a:rPr lang="en-GB" smtClean="0"/>
              <a:pPr/>
              <a:t>9</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6454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5FFDCB6-DBA3-4D9C-8D26-A9282FB47099}" type="slidenum">
              <a:rPr lang="en-GB" smtClean="0"/>
              <a:pPr/>
              <a:t>10</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6744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y &amp; becaus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52000" anchor="b" anchorCtr="0">
            <a:normAutofit/>
          </a:bodyPr>
          <a:lstStyle>
            <a:lvl1pPr marL="0" indent="0">
              <a:lnSpc>
                <a:spcPct val="100000"/>
              </a:lnSpc>
              <a:spcBef>
                <a:spcPts val="0"/>
              </a:spcBef>
              <a:spcAft>
                <a:spcPts val="0"/>
              </a:spcAft>
              <a:buFontTx/>
              <a:buNone/>
              <a:defRPr sz="4800" b="1" i="0" cap="all" baseline="0">
                <a:solidFill>
                  <a:schemeClr val="bg1"/>
                </a:solidFill>
                <a:latin typeface="Arial" pitchFamily="34" charset="0"/>
                <a:cs typeface="Arial" pitchFamily="34" charset="0"/>
              </a:defRPr>
            </a:lvl1pPr>
          </a:lstStyle>
          <a:p>
            <a:pPr lvl="0"/>
            <a:r>
              <a:rPr lang="en-GB" dirty="0" smtClean="0"/>
              <a:t>WHY: CLICK here TO TYPE your “why” question?</a:t>
            </a:r>
            <a:endParaRPr lang="en-GB" dirty="0"/>
          </a:p>
        </p:txBody>
      </p:sp>
      <p:sp>
        <p:nvSpPr>
          <p:cNvPr id="11" name="Text Placeholder 7"/>
          <p:cNvSpPr>
            <a:spLocks noGrp="1"/>
          </p:cNvSpPr>
          <p:nvPr>
            <p:ph type="body" sz="quarter" idx="12" hasCustomPrompt="1"/>
          </p:nvPr>
        </p:nvSpPr>
        <p:spPr>
          <a:xfrm>
            <a:off x="0" y="3429000"/>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800" b="1" cap="all" baseline="0">
                <a:solidFill>
                  <a:srgbClr val="3FCFD6"/>
                </a:solidFill>
                <a:latin typeface="Arial" pitchFamily="34" charset="0"/>
                <a:cs typeface="Arial" pitchFamily="34" charset="0"/>
              </a:defRPr>
            </a:lvl1pPr>
          </a:lstStyle>
          <a:p>
            <a:pPr lvl="0"/>
            <a:r>
              <a:rPr lang="en-GB" dirty="0" smtClean="0"/>
              <a:t>BECAUSE: click here to type your answer</a:t>
            </a:r>
            <a:endParaRPr lang="en-GB" dirty="0"/>
          </a:p>
        </p:txBody>
      </p:sp>
      <p:sp>
        <p:nvSpPr>
          <p:cNvPr id="13" name="Text Placeholder 12"/>
          <p:cNvSpPr>
            <a:spLocks noGrp="1"/>
          </p:cNvSpPr>
          <p:nvPr>
            <p:ph type="body" sz="quarter" idx="13" hasCustomPrompt="1"/>
          </p:nvPr>
        </p:nvSpPr>
        <p:spPr>
          <a:xfrm>
            <a:off x="395288" y="728663"/>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lvl="0"/>
            <a:r>
              <a:rPr lang="en-GB" dirty="0" smtClean="0"/>
              <a:t>FORMAT:  WHY: as black text and in bold, remaining text as white and in regular</a:t>
            </a:r>
          </a:p>
        </p:txBody>
      </p:sp>
      <p:sp>
        <p:nvSpPr>
          <p:cNvPr id="5" name="Text Placeholder 12"/>
          <p:cNvSpPr>
            <a:spLocks noGrp="1"/>
          </p:cNvSpPr>
          <p:nvPr>
            <p:ph type="body" sz="quarter" idx="14" hasCustomPrompt="1"/>
          </p:nvPr>
        </p:nvSpPr>
        <p:spPr>
          <a:xfrm>
            <a:off x="395288" y="5373216"/>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dirty="0" smtClean="0"/>
              <a:t>FORMAT:  BECAUSE: as black text and in bold, remaining text as blue and in regular</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rgbClr val="3FCFD6"/>
                </a:solidFill>
                <a:latin typeface="Arial" pitchFamily="34" charset="0"/>
                <a:cs typeface="Arial" pitchFamily="34" charset="0"/>
              </a:defRPr>
            </a:lvl1pPr>
          </a:lstStyle>
          <a:p>
            <a:pPr lvl="0"/>
            <a:r>
              <a:rPr lang="en-GB" dirty="0" smtClean="0"/>
              <a:t>Click here to type your title</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bg1"/>
                </a:solidFill>
                <a:latin typeface="Arial" pitchFamily="34" charset="0"/>
                <a:cs typeface="Arial" pitchFamily="34" charset="0"/>
              </a:defRPr>
            </a:lvl1pPr>
          </a:lstStyle>
          <a:p>
            <a:pPr lvl="0"/>
            <a:r>
              <a:rPr lang="en-GB" dirty="0" smtClean="0"/>
              <a:t>Click here to type your supporting copy (32pt Arial regular).</a:t>
            </a:r>
            <a:br>
              <a:rPr lang="en-GB" dirty="0" smtClean="0"/>
            </a:br>
            <a:r>
              <a:rPr lang="en-GB" dirty="0" smtClean="0"/>
              <a:t>For intro text only – for text heavy slides use the banner topped ‘text heavy’ slide.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 image">
    <p:spTree>
      <p:nvGrpSpPr>
        <p:cNvPr id="1" name=""/>
        <p:cNvGrpSpPr/>
        <p:nvPr/>
      </p:nvGrpSpPr>
      <p:grpSpPr>
        <a:xfrm>
          <a:off x="0" y="0"/>
          <a:ext cx="0" cy="0"/>
          <a:chOff x="0" y="0"/>
          <a:chExt cx="0" cy="0"/>
        </a:xfrm>
      </p:grpSpPr>
      <p:pic>
        <p:nvPicPr>
          <p:cNvPr id="9" name="Picture 8" descr="iStock_000004025886_Smaller.jpg"/>
          <p:cNvPicPr>
            <a:picLocks noChangeAspect="1"/>
          </p:cNvPicPr>
          <p:nvPr userDrawn="1"/>
        </p:nvPicPr>
        <p:blipFill>
          <a:blip r:embed="rId2" cstate="screen"/>
          <a:stretch>
            <a:fillRect/>
          </a:stretch>
        </p:blipFill>
        <p:spPr>
          <a:xfrm>
            <a:off x="-1587" y="0"/>
            <a:ext cx="9144000" cy="3429000"/>
          </a:xfrm>
          <a:prstGeom prst="rect">
            <a:avLst/>
          </a:prstGeom>
        </p:spPr>
      </p:pic>
      <p:sp>
        <p:nvSpPr>
          <p:cNvPr id="6"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bg1"/>
                </a:solidFill>
                <a:latin typeface="Arial" pitchFamily="34" charset="0"/>
                <a:cs typeface="Arial" pitchFamily="34" charset="0"/>
              </a:defRPr>
            </a:lvl1pPr>
          </a:lstStyle>
          <a:p>
            <a:pPr lvl="0"/>
            <a:r>
              <a:rPr lang="en-GB" dirty="0" smtClean="0"/>
              <a:t>Click here to type your supporting copy (32pt Arial regular).</a:t>
            </a:r>
            <a:br>
              <a:rPr lang="en-GB" dirty="0" smtClean="0"/>
            </a:br>
            <a:r>
              <a:rPr lang="en-GB" dirty="0" smtClean="0"/>
              <a:t>For intro text only – for text heavy slides use the banner topped slide.</a:t>
            </a:r>
            <a:endParaRPr lang="en-GB" dirty="0"/>
          </a:p>
        </p:txBody>
      </p:sp>
      <p:sp>
        <p:nvSpPr>
          <p:cNvPr id="10" name="Text Placeholder 7"/>
          <p:cNvSpPr>
            <a:spLocks noGrp="1"/>
          </p:cNvSpPr>
          <p:nvPr>
            <p:ph type="body" sz="quarter" idx="10" hasCustomPrompt="1"/>
          </p:nvPr>
        </p:nvSpPr>
        <p:spPr>
          <a:xfrm>
            <a:off x="0" y="2297098"/>
            <a:ext cx="9144000" cy="1131902"/>
          </a:xfrm>
          <a:prstGeom prst="rect">
            <a:avLst/>
          </a:prstGeom>
          <a:noFill/>
        </p:spPr>
        <p:txBody>
          <a:bodyPr wrap="square" lIns="360000" tIns="360000" rIns="360000" bIns="288000" anchor="b"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a:t>
            </a:r>
            <a:endParaRPr lang="en-GB" dirty="0"/>
          </a:p>
        </p:txBody>
      </p:sp>
      <p:sp>
        <p:nvSpPr>
          <p:cNvPr id="11"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elow image">
    <p:spTree>
      <p:nvGrpSpPr>
        <p:cNvPr id="1" name=""/>
        <p:cNvGrpSpPr/>
        <p:nvPr/>
      </p:nvGrpSpPr>
      <p:grpSpPr>
        <a:xfrm>
          <a:off x="0" y="0"/>
          <a:ext cx="0" cy="0"/>
          <a:chOff x="0" y="0"/>
          <a:chExt cx="0" cy="0"/>
        </a:xfrm>
      </p:grpSpPr>
      <p:pic>
        <p:nvPicPr>
          <p:cNvPr id="8" name="Picture 7" descr="iStock_000004025886_Smaller.jpg"/>
          <p:cNvPicPr>
            <a:picLocks noChangeAspect="1"/>
          </p:cNvPicPr>
          <p:nvPr userDrawn="1"/>
        </p:nvPicPr>
        <p:blipFill>
          <a:blip r:embed="rId2" cstate="screen"/>
          <a:stretch>
            <a:fillRect/>
          </a:stretch>
        </p:blipFill>
        <p:spPr>
          <a:xfrm>
            <a:off x="-1587"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2060" y="0"/>
            <a:ext cx="321940" cy="3429000"/>
          </a:xfrm>
          <a:prstGeom prst="rect">
            <a:avLst/>
          </a:prstGeom>
        </p:spPr>
        <p:txBody>
          <a:bodyPr vert="vert270" lIns="144000" tIns="108000" rIns="72000"/>
          <a:lstStyle>
            <a:lvl1pPr marL="360000"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elow image_lab">
    <p:spTree>
      <p:nvGrpSpPr>
        <p:cNvPr id="1" name=""/>
        <p:cNvGrpSpPr/>
        <p:nvPr/>
      </p:nvGrpSpPr>
      <p:grpSpPr>
        <a:xfrm>
          <a:off x="0" y="0"/>
          <a:ext cx="0" cy="0"/>
          <a:chOff x="0" y="0"/>
          <a:chExt cx="0" cy="0"/>
        </a:xfrm>
      </p:grpSpPr>
      <p:pic>
        <p:nvPicPr>
          <p:cNvPr id="9" name="Picture 8" descr="HL_ChemistryLabs_Lancaster__30Jul2010_0152.jpg"/>
          <p:cNvPicPr>
            <a:picLocks noChangeAspect="1"/>
          </p:cNvPicPr>
          <p:nvPr userDrawn="1"/>
        </p:nvPicPr>
        <p:blipFill>
          <a:blip r:embed="rId2" cstate="screen"/>
          <a:stretch>
            <a:fillRect/>
          </a:stretch>
        </p:blipFill>
        <p:spPr>
          <a:xfrm>
            <a:off x="0" y="0"/>
            <a:ext cx="9144000" cy="3429000"/>
          </a:xfrm>
          <a:prstGeom prst="rect">
            <a:avLst/>
          </a:prstGeom>
        </p:spPr>
      </p:pic>
      <p:sp>
        <p:nvSpPr>
          <p:cNvPr id="7"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800">
                <a:solidFill>
                  <a:srgbClr val="FF0000"/>
                </a:solidFill>
              </a:defRPr>
            </a:lvl1pPr>
          </a:lstStyle>
          <a:p>
            <a:r>
              <a:rPr lang="en-GB" dirty="0" smtClean="0"/>
              <a:t>Click on icon to insert your own image instead</a:t>
            </a:r>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 Impact point">
    <p:spTree>
      <p:nvGrpSpPr>
        <p:cNvPr id="1" name=""/>
        <p:cNvGrpSpPr/>
        <p:nvPr/>
      </p:nvGrpSpPr>
      <p:grpSpPr>
        <a:xfrm>
          <a:off x="0" y="0"/>
          <a:ext cx="0" cy="0"/>
          <a:chOff x="0" y="0"/>
          <a:chExt cx="0" cy="0"/>
        </a:xfrm>
      </p:grpSpPr>
      <p:pic>
        <p:nvPicPr>
          <p:cNvPr id="9" name="Picture 8" descr="iStock_000004025886_Smaller.jpg"/>
          <p:cNvPicPr>
            <a:picLocks noChangeAspect="1"/>
          </p:cNvPicPr>
          <p:nvPr userDrawn="1"/>
        </p:nvPicPr>
        <p:blipFill>
          <a:blip r:embed="rId2" cstate="screen"/>
          <a:stretch>
            <a:fillRect/>
          </a:stretch>
        </p:blipFill>
        <p:spPr>
          <a:xfrm>
            <a:off x="-1587"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bg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Impact point_lab">
    <p:spTree>
      <p:nvGrpSpPr>
        <p:cNvPr id="1" name=""/>
        <p:cNvGrpSpPr/>
        <p:nvPr/>
      </p:nvGrpSpPr>
      <p:grpSpPr>
        <a:xfrm>
          <a:off x="0" y="0"/>
          <a:ext cx="0" cy="0"/>
          <a:chOff x="0" y="0"/>
          <a:chExt cx="0" cy="0"/>
        </a:xfrm>
      </p:grpSpPr>
      <p:pic>
        <p:nvPicPr>
          <p:cNvPr id="10" name="Picture 9" descr="HL_ChemistryLabs_Lancaster__30Jul2010_0152.jpg"/>
          <p:cNvPicPr>
            <a:picLocks noChangeAspect="1"/>
          </p:cNvPicPr>
          <p:nvPr userDrawn="1"/>
        </p:nvPicPr>
        <p:blipFill>
          <a:blip r:embed="rId2" cstate="screen"/>
          <a:stretch>
            <a:fillRect/>
          </a:stretch>
        </p:blipFill>
        <p:spPr>
          <a:xfrm>
            <a:off x="0" y="0"/>
            <a:ext cx="9144000" cy="3429000"/>
          </a:xfrm>
          <a:prstGeom prst="rect">
            <a:avLst/>
          </a:prstGeom>
        </p:spPr>
      </p:pic>
      <p:sp>
        <p:nvSpPr>
          <p:cNvPr id="7"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8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bg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rgbClr val="3FCFD6"/>
                </a:solidFill>
                <a:latin typeface="Arial" pitchFamily="34" charset="0"/>
                <a:cs typeface="Arial" pitchFamily="34" charset="0"/>
              </a:defRPr>
            </a:lvl1pPr>
          </a:lstStyle>
          <a:p>
            <a:pPr lvl="0"/>
            <a:r>
              <a:rPr lang="en-GB" dirty="0" smtClean="0"/>
              <a:t>Click here to type a ‘Thank you’</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4000" cap="none" baseline="0">
                <a:solidFill>
                  <a:schemeClr val="bg1"/>
                </a:solidFill>
                <a:latin typeface="Arial" pitchFamily="34" charset="0"/>
                <a:cs typeface="Arial" pitchFamily="34" charset="0"/>
              </a:defRPr>
            </a:lvl1pPr>
          </a:lstStyle>
          <a:p>
            <a:pPr lvl="0"/>
            <a:r>
              <a:rPr lang="en-GB" dirty="0" smtClean="0"/>
              <a:t>Click here for your closing point and/or thank you - end all presentations with this closing slide</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y &amp; becaus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52000" anchor="b" anchorCtr="0">
            <a:normAutofit/>
          </a:bodyPr>
          <a:lstStyle>
            <a:lvl1pPr marL="0" indent="0">
              <a:lnSpc>
                <a:spcPct val="100000"/>
              </a:lnSpc>
              <a:spcBef>
                <a:spcPts val="0"/>
              </a:spcBef>
              <a:spcAft>
                <a:spcPts val="0"/>
              </a:spcAft>
              <a:buFontTx/>
              <a:buNone/>
              <a:defRPr sz="4800" b="1" i="0" cap="all" baseline="0">
                <a:latin typeface="Arial" pitchFamily="34" charset="0"/>
                <a:cs typeface="Arial" pitchFamily="34" charset="0"/>
              </a:defRPr>
            </a:lvl1pPr>
          </a:lstStyle>
          <a:p>
            <a:pPr lvl="0"/>
            <a:r>
              <a:rPr lang="en-GB" dirty="0" smtClean="0"/>
              <a:t>WHY: CLICK here TO TYPE your “why” question?</a:t>
            </a:r>
            <a:endParaRPr lang="en-GB" dirty="0"/>
          </a:p>
        </p:txBody>
      </p:sp>
      <p:sp>
        <p:nvSpPr>
          <p:cNvPr id="11" name="Text Placeholder 7"/>
          <p:cNvSpPr>
            <a:spLocks noGrp="1"/>
          </p:cNvSpPr>
          <p:nvPr>
            <p:ph type="body" sz="quarter" idx="12" hasCustomPrompt="1"/>
          </p:nvPr>
        </p:nvSpPr>
        <p:spPr>
          <a:xfrm>
            <a:off x="0" y="3429000"/>
            <a:ext cx="9144000" cy="3429000"/>
          </a:xfrm>
          <a:prstGeom prst="rect">
            <a:avLst/>
          </a:prstGeom>
          <a:noFill/>
          <a:ln>
            <a:solidFill>
              <a:srgbClr val="A2DA8C"/>
            </a:solidFill>
          </a:ln>
        </p:spPr>
        <p:txBody>
          <a:bodyPr lIns="360000" tIns="288000" rIns="360000" bIns="360000" anchor="t" anchorCtr="0">
            <a:normAutofit/>
          </a:bodyPr>
          <a:lstStyle>
            <a:lvl1pPr marL="0" indent="0">
              <a:lnSpc>
                <a:spcPct val="100000"/>
              </a:lnSpc>
              <a:spcBef>
                <a:spcPts val="0"/>
              </a:spcBef>
              <a:spcAft>
                <a:spcPts val="0"/>
              </a:spcAft>
              <a:buFontTx/>
              <a:buNone/>
              <a:defRPr sz="4800" b="1" cap="all" baseline="0">
                <a:solidFill>
                  <a:srgbClr val="A2DA8C"/>
                </a:solidFill>
                <a:latin typeface="Arial" pitchFamily="34" charset="0"/>
                <a:cs typeface="Arial" pitchFamily="34" charset="0"/>
              </a:defRPr>
            </a:lvl1pPr>
          </a:lstStyle>
          <a:p>
            <a:pPr lvl="0"/>
            <a:r>
              <a:rPr lang="en-GB" dirty="0" smtClean="0"/>
              <a:t>BECAUSE: click here to type your answer</a:t>
            </a:r>
            <a:endParaRPr lang="en-GB" dirty="0"/>
          </a:p>
        </p:txBody>
      </p:sp>
      <p:sp>
        <p:nvSpPr>
          <p:cNvPr id="5" name="Text Placeholder 12"/>
          <p:cNvSpPr>
            <a:spLocks noGrp="1"/>
          </p:cNvSpPr>
          <p:nvPr>
            <p:ph type="body" sz="quarter" idx="13" hasCustomPrompt="1"/>
          </p:nvPr>
        </p:nvSpPr>
        <p:spPr>
          <a:xfrm>
            <a:off x="395288" y="728663"/>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lvl="0"/>
            <a:r>
              <a:rPr lang="en-GB" dirty="0" smtClean="0"/>
              <a:t>FORMAT:  WHY: as black text and in bold, remaining text as white and in regular</a:t>
            </a:r>
          </a:p>
        </p:txBody>
      </p:sp>
      <p:sp>
        <p:nvSpPr>
          <p:cNvPr id="6" name="Text Placeholder 12"/>
          <p:cNvSpPr>
            <a:spLocks noGrp="1"/>
          </p:cNvSpPr>
          <p:nvPr>
            <p:ph type="body" sz="quarter" idx="14" hasCustomPrompt="1"/>
          </p:nvPr>
        </p:nvSpPr>
        <p:spPr>
          <a:xfrm>
            <a:off x="395288" y="5373216"/>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dirty="0" smtClean="0"/>
              <a:t>FORMAT:  BECAUSE: as black text and in bold, remaining text as green and in regular</a:t>
            </a:r>
            <a:endParaRPr lang="en-GB"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tx1"/>
                </a:solidFill>
                <a:latin typeface="Arial" pitchFamily="34" charset="0"/>
                <a:cs typeface="Arial" pitchFamily="34" charset="0"/>
              </a:defRPr>
            </a:lvl1pPr>
          </a:lstStyle>
          <a:p>
            <a:pPr lvl="0"/>
            <a:r>
              <a:rPr lang="en-GB" dirty="0" smtClean="0"/>
              <a:t>Click here to type your supporting text (32pt Arial regular).</a:t>
            </a:r>
            <a:br>
              <a:rPr lang="en-GB" dirty="0" smtClean="0"/>
            </a:br>
            <a:r>
              <a:rPr lang="en-GB" dirty="0" smtClean="0"/>
              <a:t>For intro text only – for text heavy slides</a:t>
            </a:r>
            <a:br>
              <a:rPr lang="en-GB" dirty="0" smtClean="0"/>
            </a:br>
            <a:r>
              <a:rPr lang="en-GB" dirty="0" smtClean="0"/>
              <a:t>use the banner topped slide.</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 image">
    <p:spTree>
      <p:nvGrpSpPr>
        <p:cNvPr id="1" name=""/>
        <p:cNvGrpSpPr/>
        <p:nvPr/>
      </p:nvGrpSpPr>
      <p:grpSpPr>
        <a:xfrm>
          <a:off x="0" y="0"/>
          <a:ext cx="0" cy="0"/>
          <a:chOff x="0" y="0"/>
          <a:chExt cx="0" cy="0"/>
        </a:xfrm>
      </p:grpSpPr>
      <p:pic>
        <p:nvPicPr>
          <p:cNvPr id="12" name="Picture 11" descr="Wetlands_iStock_000009474263XLarge.jpg"/>
          <p:cNvPicPr>
            <a:picLocks noChangeAspect="1"/>
          </p:cNvPicPr>
          <p:nvPr userDrawn="1"/>
        </p:nvPicPr>
        <p:blipFill>
          <a:blip r:embed="rId2" cstate="screen"/>
          <a:stretch>
            <a:fillRect/>
          </a:stretch>
        </p:blipFill>
        <p:spPr>
          <a:xfrm>
            <a:off x="0" y="0"/>
            <a:ext cx="9144000" cy="3429000"/>
          </a:xfrm>
          <a:prstGeom prst="rect">
            <a:avLst/>
          </a:prstGeom>
        </p:spPr>
      </p:pic>
      <p:sp>
        <p:nvSpPr>
          <p:cNvPr id="6"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cap="none" baseline="0">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supporting text (32pt Arial regular).</a:t>
            </a:r>
            <a:br>
              <a:rPr lang="en-GB" dirty="0" smtClean="0"/>
            </a:br>
            <a:r>
              <a:rPr lang="en-GB" dirty="0" smtClean="0"/>
              <a:t>For intro text only – for text heavy slides</a:t>
            </a:r>
            <a:br>
              <a:rPr lang="en-GB" dirty="0" smtClean="0"/>
            </a:br>
            <a:r>
              <a:rPr lang="en-GB" dirty="0" smtClean="0"/>
              <a:t>use the banner topped slide.</a:t>
            </a:r>
          </a:p>
        </p:txBody>
      </p:sp>
      <p:sp>
        <p:nvSpPr>
          <p:cNvPr id="10" name="Text Placeholder 7"/>
          <p:cNvSpPr>
            <a:spLocks noGrp="1"/>
          </p:cNvSpPr>
          <p:nvPr>
            <p:ph type="body" sz="quarter" idx="10" hasCustomPrompt="1"/>
          </p:nvPr>
        </p:nvSpPr>
        <p:spPr>
          <a:xfrm>
            <a:off x="0" y="2297098"/>
            <a:ext cx="9144000" cy="1131902"/>
          </a:xfrm>
          <a:prstGeom prst="rect">
            <a:avLst/>
          </a:prstGeom>
          <a:noFill/>
        </p:spPr>
        <p:txBody>
          <a:bodyPr wrap="square" lIns="360000" tIns="360000" rIns="360000" bIns="288000" anchor="b"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a:t>
            </a:r>
            <a:endParaRPr lang="en-GB" dirty="0"/>
          </a:p>
        </p:txBody>
      </p:sp>
      <p:sp>
        <p:nvSpPr>
          <p:cNvPr id="9"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tx1"/>
                </a:solidFill>
                <a:latin typeface="Arial" pitchFamily="34" charset="0"/>
                <a:cs typeface="Arial" pitchFamily="34" charset="0"/>
              </a:defRPr>
            </a:lvl1pPr>
          </a:lstStyle>
          <a:p>
            <a:pPr lvl="0"/>
            <a:r>
              <a:rPr lang="en-GB" dirty="0" smtClean="0"/>
              <a:t>Click here to type your supporting text (32pt Arial regular).</a:t>
            </a:r>
            <a:br>
              <a:rPr lang="en-GB" dirty="0" smtClean="0"/>
            </a:br>
            <a:r>
              <a:rPr lang="en-GB" dirty="0" smtClean="0"/>
              <a:t>For intro text only – for text heavy slides</a:t>
            </a:r>
            <a:br>
              <a:rPr lang="en-GB" dirty="0" smtClean="0"/>
            </a:br>
            <a:r>
              <a:rPr lang="en-GB" dirty="0" smtClean="0"/>
              <a:t>use the banner topped ‘text heavy’ slide.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below image">
    <p:spTree>
      <p:nvGrpSpPr>
        <p:cNvPr id="1" name=""/>
        <p:cNvGrpSpPr/>
        <p:nvPr/>
      </p:nvGrpSpPr>
      <p:grpSpPr>
        <a:xfrm>
          <a:off x="0" y="0"/>
          <a:ext cx="0" cy="0"/>
          <a:chOff x="0" y="0"/>
          <a:chExt cx="0" cy="0"/>
        </a:xfrm>
      </p:grpSpPr>
      <p:pic>
        <p:nvPicPr>
          <p:cNvPr id="9" name="Picture 8" descr="Fern_shutterstock_24679783.jpg"/>
          <p:cNvPicPr>
            <a:picLocks noChangeAspect="1"/>
          </p:cNvPicPr>
          <p:nvPr userDrawn="1"/>
        </p:nvPicPr>
        <p:blipFill>
          <a:blip r:embed="rId2" cstate="screen"/>
          <a:stretch>
            <a:fillRect/>
          </a:stretch>
        </p:blipFill>
        <p:spPr>
          <a:xfrm>
            <a:off x="-1587"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600">
                <a:solidFill>
                  <a:schemeClr val="bg1"/>
                </a:solidFill>
              </a:defRPr>
            </a:lvl1pPr>
          </a:lstStyle>
          <a:p>
            <a:r>
              <a:rPr lang="en-GB" dirty="0" smtClean="0"/>
              <a:t>Click on icon to insert your own image instead</a:t>
            </a:r>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tx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elow image_wetland">
    <p:spTree>
      <p:nvGrpSpPr>
        <p:cNvPr id="1" name=""/>
        <p:cNvGrpSpPr/>
        <p:nvPr/>
      </p:nvGrpSpPr>
      <p:grpSpPr>
        <a:xfrm>
          <a:off x="0" y="0"/>
          <a:ext cx="0" cy="0"/>
          <a:chOff x="0" y="0"/>
          <a:chExt cx="0" cy="0"/>
        </a:xfrm>
      </p:grpSpPr>
      <p:pic>
        <p:nvPicPr>
          <p:cNvPr id="11" name="Picture 10" descr="Wetlands_iStock_000009474263XLarge.jpg"/>
          <p:cNvPicPr>
            <a:picLocks noChangeAspect="1"/>
          </p:cNvPicPr>
          <p:nvPr userDrawn="1"/>
        </p:nvPicPr>
        <p:blipFill>
          <a:blip r:embed="rId2" cstate="screen"/>
          <a:stretch>
            <a:fillRect/>
          </a:stretch>
        </p:blipFill>
        <p:spPr>
          <a:xfrm>
            <a:off x="-1587" y="0"/>
            <a:ext cx="9144000" cy="3429000"/>
          </a:xfrm>
          <a:prstGeom prst="rect">
            <a:avLst/>
          </a:prstGeom>
        </p:spPr>
      </p:pic>
      <p:sp>
        <p:nvSpPr>
          <p:cNvPr id="8"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600">
                <a:solidFill>
                  <a:schemeClr val="bg1"/>
                </a:solidFill>
              </a:defRPr>
            </a:lvl1pPr>
          </a:lstStyle>
          <a:p>
            <a:r>
              <a:rPr lang="en-GB" dirty="0" smtClean="0"/>
              <a:t>Click on icon to insert your own image instead</a:t>
            </a:r>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tx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 Impact point">
    <p:spTree>
      <p:nvGrpSpPr>
        <p:cNvPr id="1" name=""/>
        <p:cNvGrpSpPr/>
        <p:nvPr/>
      </p:nvGrpSpPr>
      <p:grpSpPr>
        <a:xfrm>
          <a:off x="0" y="0"/>
          <a:ext cx="0" cy="0"/>
          <a:chOff x="0" y="0"/>
          <a:chExt cx="0" cy="0"/>
        </a:xfrm>
      </p:grpSpPr>
      <p:pic>
        <p:nvPicPr>
          <p:cNvPr id="10" name="Picture 9" descr="Fern_shutterstock_24679783.jpg"/>
          <p:cNvPicPr>
            <a:picLocks noChangeAspect="1"/>
          </p:cNvPicPr>
          <p:nvPr userDrawn="1"/>
        </p:nvPicPr>
        <p:blipFill>
          <a:blip r:embed="rId2" cstate="screen"/>
          <a:stretch>
            <a:fillRect/>
          </a:stretch>
        </p:blipFill>
        <p:spPr>
          <a:xfrm>
            <a:off x="-1587"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600">
                <a:solidFill>
                  <a:schemeClr val="bg1"/>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4000" cap="none" baseline="0">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one big, bold point to give your message impact (40pt Arial regular).</a:t>
            </a:r>
          </a:p>
        </p:txBody>
      </p:sp>
      <p:sp>
        <p:nvSpPr>
          <p:cNvPr id="7"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 Impact point_wetland">
    <p:spTree>
      <p:nvGrpSpPr>
        <p:cNvPr id="1" name=""/>
        <p:cNvGrpSpPr/>
        <p:nvPr/>
      </p:nvGrpSpPr>
      <p:grpSpPr>
        <a:xfrm>
          <a:off x="0" y="0"/>
          <a:ext cx="0" cy="0"/>
          <a:chOff x="0" y="0"/>
          <a:chExt cx="0" cy="0"/>
        </a:xfrm>
      </p:grpSpPr>
      <p:pic>
        <p:nvPicPr>
          <p:cNvPr id="9" name="Picture 8" descr="Wetlands_iStock_000009474263XLarge.jpg"/>
          <p:cNvPicPr>
            <a:picLocks noChangeAspect="1"/>
          </p:cNvPicPr>
          <p:nvPr userDrawn="1"/>
        </p:nvPicPr>
        <p:blipFill>
          <a:blip r:embed="rId2" cstate="screen"/>
          <a:stretch>
            <a:fillRect/>
          </a:stretch>
        </p:blipFill>
        <p:spPr>
          <a:xfrm>
            <a:off x="-1587" y="0"/>
            <a:ext cx="9144000" cy="3429000"/>
          </a:xfrm>
          <a:prstGeom prst="rect">
            <a:avLst/>
          </a:prstGeom>
        </p:spPr>
      </p:pic>
      <p:sp>
        <p:nvSpPr>
          <p:cNvPr id="10" name="Picture Placeholder 9"/>
          <p:cNvSpPr>
            <a:spLocks noGrp="1"/>
          </p:cNvSpPr>
          <p:nvPr>
            <p:ph type="pic" sz="quarter" idx="16" hasCustomPrompt="1"/>
          </p:nvPr>
        </p:nvSpPr>
        <p:spPr>
          <a:xfrm>
            <a:off x="0" y="0"/>
            <a:ext cx="9144000" cy="3429000"/>
          </a:xfrm>
          <a:prstGeom prst="rect">
            <a:avLst/>
          </a:prstGeom>
        </p:spPr>
        <p:txBody>
          <a:bodyPr anchor="ctr" anchorCtr="0"/>
          <a:lstStyle>
            <a:lvl1pPr algn="ctr">
              <a:buNone/>
              <a:defRPr sz="1600">
                <a:solidFill>
                  <a:schemeClr val="bg1"/>
                </a:solidFill>
              </a:defRPr>
            </a:lvl1pPr>
          </a:lstStyle>
          <a:p>
            <a:r>
              <a:rPr lang="en-GB" dirty="0" smtClean="0"/>
              <a:t>Click on icon to insert your own image instead</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tx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7"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a ‘Thank you’</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tx1"/>
                </a:solidFill>
                <a:latin typeface="Arial" pitchFamily="34" charset="0"/>
                <a:cs typeface="Arial" pitchFamily="34" charset="0"/>
              </a:defRPr>
            </a:lvl1pPr>
          </a:lstStyle>
          <a:p>
            <a:pPr lvl="0"/>
            <a:r>
              <a:rPr lang="en-GB" dirty="0" smtClean="0"/>
              <a:t>Click here for your closing point and/or thank you - end all presentations with this closing slide.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y &amp; becaus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52000" anchor="b" anchorCtr="0">
            <a:normAutofit/>
          </a:bodyPr>
          <a:lstStyle>
            <a:lvl1pPr marL="0" indent="0">
              <a:lnSpc>
                <a:spcPct val="100000"/>
              </a:lnSpc>
              <a:spcBef>
                <a:spcPts val="0"/>
              </a:spcBef>
              <a:spcAft>
                <a:spcPts val="0"/>
              </a:spcAft>
              <a:buFontTx/>
              <a:buNone/>
              <a:defRPr sz="4800" b="1" i="0" cap="all" baseline="0">
                <a:solidFill>
                  <a:srgbClr val="A2DA8C"/>
                </a:solidFill>
                <a:latin typeface="Arial" pitchFamily="34" charset="0"/>
                <a:cs typeface="Arial" pitchFamily="34" charset="0"/>
              </a:defRPr>
            </a:lvl1pPr>
          </a:lstStyle>
          <a:p>
            <a:pPr lvl="0"/>
            <a:r>
              <a:rPr lang="en-GB" dirty="0" smtClean="0"/>
              <a:t>WHY: CLICK here TO TYPE your “why” question?</a:t>
            </a:r>
            <a:endParaRPr lang="en-GB" dirty="0"/>
          </a:p>
        </p:txBody>
      </p:sp>
      <p:sp>
        <p:nvSpPr>
          <p:cNvPr id="11" name="Text Placeholder 7"/>
          <p:cNvSpPr>
            <a:spLocks noGrp="1"/>
          </p:cNvSpPr>
          <p:nvPr>
            <p:ph type="body" sz="quarter" idx="12" hasCustomPrompt="1"/>
          </p:nvPr>
        </p:nvSpPr>
        <p:spPr>
          <a:xfrm>
            <a:off x="0" y="3429000"/>
            <a:ext cx="9144000" cy="3429000"/>
          </a:xfrm>
          <a:prstGeom prst="rect">
            <a:avLst/>
          </a:prstGeom>
          <a:noFill/>
          <a:ln>
            <a:solidFill>
              <a:srgbClr val="A2DA8C"/>
            </a:solidFill>
          </a:ln>
        </p:spPr>
        <p:txBody>
          <a:bodyPr lIns="360000" tIns="288000" rIns="360000" bIns="360000" anchor="t" anchorCtr="0">
            <a:normAutofit/>
          </a:bodyPr>
          <a:lstStyle>
            <a:lvl1pPr marL="0" indent="0">
              <a:lnSpc>
                <a:spcPct val="100000"/>
              </a:lnSpc>
              <a:spcBef>
                <a:spcPts val="0"/>
              </a:spcBef>
              <a:spcAft>
                <a:spcPts val="0"/>
              </a:spcAft>
              <a:buFontTx/>
              <a:buNone/>
              <a:defRPr sz="4800" b="1" cap="all" baseline="0">
                <a:solidFill>
                  <a:schemeClr val="bg1"/>
                </a:solidFill>
                <a:latin typeface="Arial" pitchFamily="34" charset="0"/>
                <a:cs typeface="Arial" pitchFamily="34" charset="0"/>
              </a:defRPr>
            </a:lvl1pPr>
          </a:lstStyle>
          <a:p>
            <a:pPr lvl="0"/>
            <a:r>
              <a:rPr lang="en-GB" dirty="0" smtClean="0"/>
              <a:t>BECAUSE: click here to type your answer</a:t>
            </a:r>
            <a:endParaRPr lang="en-GB" dirty="0"/>
          </a:p>
        </p:txBody>
      </p:sp>
      <p:sp>
        <p:nvSpPr>
          <p:cNvPr id="5" name="Text Placeholder 12"/>
          <p:cNvSpPr>
            <a:spLocks noGrp="1"/>
          </p:cNvSpPr>
          <p:nvPr>
            <p:ph type="body" sz="quarter" idx="13" hasCustomPrompt="1"/>
          </p:nvPr>
        </p:nvSpPr>
        <p:spPr>
          <a:xfrm>
            <a:off x="395288" y="728663"/>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lvl="0"/>
            <a:r>
              <a:rPr lang="en-GB" dirty="0" smtClean="0"/>
              <a:t>FORMAT:  WHY: as black text and in bold, remaining text as green and in regular</a:t>
            </a:r>
          </a:p>
        </p:txBody>
      </p:sp>
      <p:sp>
        <p:nvSpPr>
          <p:cNvPr id="6" name="Text Placeholder 12"/>
          <p:cNvSpPr>
            <a:spLocks noGrp="1"/>
          </p:cNvSpPr>
          <p:nvPr>
            <p:ph type="body" sz="quarter" idx="14" hasCustomPrompt="1"/>
          </p:nvPr>
        </p:nvSpPr>
        <p:spPr>
          <a:xfrm>
            <a:off x="395288" y="5373216"/>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dirty="0" smtClean="0"/>
              <a:t>FORMAT:  BECAUSE: as black text and in bold, remaining text as white and in regular</a:t>
            </a:r>
            <a:endParaRPr lang="en-GB"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rgbClr val="A2DA8C"/>
                </a:solidFill>
                <a:latin typeface="Arial" pitchFamily="34" charset="0"/>
                <a:cs typeface="Arial" pitchFamily="34" charset="0"/>
              </a:defRPr>
            </a:lvl1pPr>
          </a:lstStyle>
          <a:p>
            <a:pPr lvl="0"/>
            <a:r>
              <a:rPr lang="en-GB" dirty="0" smtClean="0"/>
              <a:t>Click here to type your title</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bg1"/>
                </a:solidFill>
                <a:latin typeface="Arial" pitchFamily="34" charset="0"/>
                <a:cs typeface="Arial" pitchFamily="34" charset="0"/>
              </a:defRPr>
            </a:lvl1pPr>
          </a:lstStyle>
          <a:p>
            <a:pPr lvl="0"/>
            <a:r>
              <a:rPr lang="en-GB" dirty="0" smtClean="0"/>
              <a:t>Click here to type your supporting text (32pt Arial regular).</a:t>
            </a:r>
            <a:br>
              <a:rPr lang="en-GB" dirty="0" smtClean="0"/>
            </a:br>
            <a:r>
              <a:rPr lang="en-GB" dirty="0" smtClean="0"/>
              <a:t>For intro text only – for text heavy slides</a:t>
            </a:r>
            <a:br>
              <a:rPr lang="en-GB" dirty="0" smtClean="0"/>
            </a:br>
            <a:r>
              <a:rPr lang="en-GB" dirty="0" smtClean="0"/>
              <a:t>use the banner topped slide.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image_wetland">
    <p:spTree>
      <p:nvGrpSpPr>
        <p:cNvPr id="1" name=""/>
        <p:cNvGrpSpPr/>
        <p:nvPr/>
      </p:nvGrpSpPr>
      <p:grpSpPr>
        <a:xfrm>
          <a:off x="0" y="0"/>
          <a:ext cx="0" cy="0"/>
          <a:chOff x="0" y="0"/>
          <a:chExt cx="0" cy="0"/>
        </a:xfrm>
      </p:grpSpPr>
      <p:pic>
        <p:nvPicPr>
          <p:cNvPr id="13" name="Picture 12" descr="Wetlands_iStock_000009474263XLarge.jpg"/>
          <p:cNvPicPr>
            <a:picLocks noChangeAspect="1"/>
          </p:cNvPicPr>
          <p:nvPr userDrawn="1"/>
        </p:nvPicPr>
        <p:blipFill>
          <a:blip r:embed="rId2" cstate="screen"/>
          <a:stretch>
            <a:fillRect/>
          </a:stretch>
        </p:blipFill>
        <p:spPr>
          <a:xfrm>
            <a:off x="-1587" y="0"/>
            <a:ext cx="9144000" cy="3429000"/>
          </a:xfrm>
          <a:prstGeom prst="rect">
            <a:avLst/>
          </a:prstGeom>
        </p:spPr>
      </p:pic>
      <p:sp>
        <p:nvSpPr>
          <p:cNvPr id="7" name="Picture Placeholder 9"/>
          <p:cNvSpPr>
            <a:spLocks noGrp="1"/>
          </p:cNvSpPr>
          <p:nvPr>
            <p:ph type="pic" sz="quarter" idx="16" hasCustomPrompt="1"/>
          </p:nvPr>
        </p:nvSpPr>
        <p:spPr>
          <a:xfrm>
            <a:off x="0" y="0"/>
            <a:ext cx="9144000" cy="3429000"/>
          </a:xfrm>
          <a:prstGeom prst="rect">
            <a:avLst/>
          </a:prstGeom>
        </p:spPr>
        <p:txBody>
          <a:bodyPr anchor="ctr" anchorCtr="0"/>
          <a:lstStyle>
            <a:lvl1pPr algn="ctr">
              <a:buNone/>
              <a:defRPr sz="1600">
                <a:solidFill>
                  <a:schemeClr val="bg1"/>
                </a:solidFill>
              </a:defRPr>
            </a:lvl1pPr>
          </a:lstStyle>
          <a:p>
            <a:r>
              <a:rPr lang="en-GB" dirty="0" smtClean="0"/>
              <a:t>Click on icon to insert your own image instead</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bg1"/>
                </a:solidFill>
                <a:latin typeface="Arial" pitchFamily="34" charset="0"/>
                <a:cs typeface="Arial" pitchFamily="34" charset="0"/>
              </a:defRPr>
            </a:lvl1pPr>
          </a:lstStyle>
          <a:p>
            <a:pPr lvl="0"/>
            <a:r>
              <a:rPr lang="en-GB" dirty="0" smtClean="0"/>
              <a:t>Click here to type your supporting text (32pt Arial regular).</a:t>
            </a:r>
            <a:br>
              <a:rPr lang="en-GB" dirty="0" smtClean="0"/>
            </a:br>
            <a:r>
              <a:rPr lang="en-GB" dirty="0" smtClean="0"/>
              <a:t>For intro text only – for text heavy slides</a:t>
            </a:r>
            <a:br>
              <a:rPr lang="en-GB" dirty="0" smtClean="0"/>
            </a:br>
            <a:r>
              <a:rPr lang="en-GB" dirty="0" smtClean="0"/>
              <a:t>use the banner topped slide.</a:t>
            </a:r>
            <a:endParaRPr lang="en-GB" dirty="0"/>
          </a:p>
        </p:txBody>
      </p:sp>
      <p:sp>
        <p:nvSpPr>
          <p:cNvPr id="10" name="Text Placeholder 7"/>
          <p:cNvSpPr>
            <a:spLocks noGrp="1"/>
          </p:cNvSpPr>
          <p:nvPr>
            <p:ph type="body" sz="quarter" idx="10" hasCustomPrompt="1"/>
          </p:nvPr>
        </p:nvSpPr>
        <p:spPr>
          <a:xfrm>
            <a:off x="0" y="2297098"/>
            <a:ext cx="9144000" cy="1131902"/>
          </a:xfrm>
          <a:prstGeom prst="rect">
            <a:avLst/>
          </a:prstGeom>
          <a:noFill/>
        </p:spPr>
        <p:txBody>
          <a:bodyPr wrap="square" lIns="360000" tIns="360000" rIns="360000" bIns="288000" anchor="b"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a:t>
            </a:r>
            <a:endParaRPr lang="en-GB" dirty="0"/>
          </a:p>
        </p:txBody>
      </p:sp>
      <p:sp>
        <p:nvSpPr>
          <p:cNvPr id="9"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under image">
    <p:spTree>
      <p:nvGrpSpPr>
        <p:cNvPr id="1" name=""/>
        <p:cNvGrpSpPr/>
        <p:nvPr/>
      </p:nvGrpSpPr>
      <p:grpSpPr>
        <a:xfrm>
          <a:off x="0" y="0"/>
          <a:ext cx="0" cy="0"/>
          <a:chOff x="0" y="0"/>
          <a:chExt cx="0" cy="0"/>
        </a:xfrm>
      </p:grpSpPr>
      <p:pic>
        <p:nvPicPr>
          <p:cNvPr id="9" name="Picture 8" descr="Fern_shutterstock_24679783.jpg"/>
          <p:cNvPicPr>
            <a:picLocks noChangeAspect="1"/>
          </p:cNvPicPr>
          <p:nvPr userDrawn="1"/>
        </p:nvPicPr>
        <p:blipFill>
          <a:blip r:embed="rId2" cstate="screen"/>
          <a:stretch>
            <a:fillRect/>
          </a:stretch>
        </p:blipFill>
        <p:spPr>
          <a:xfrm>
            <a:off x="0" y="0"/>
            <a:ext cx="9144000" cy="3429000"/>
          </a:xfrm>
          <a:prstGeom prst="rect">
            <a:avLst/>
          </a:prstGeom>
        </p:spPr>
      </p:pic>
      <p:sp>
        <p:nvSpPr>
          <p:cNvPr id="5" name="Picture Placeholder 9"/>
          <p:cNvSpPr>
            <a:spLocks noGrp="1"/>
          </p:cNvSpPr>
          <p:nvPr>
            <p:ph type="pic" sz="quarter" idx="16" hasCustomPrompt="1"/>
          </p:nvPr>
        </p:nvSpPr>
        <p:spPr>
          <a:xfrm>
            <a:off x="0" y="0"/>
            <a:ext cx="9144000" cy="3429000"/>
          </a:xfrm>
          <a:prstGeom prst="rect">
            <a:avLst/>
          </a:prstGeom>
        </p:spPr>
        <p:txBody>
          <a:bodyPr anchor="ctr" anchorCtr="0"/>
          <a:lstStyle>
            <a:lvl1pPr algn="ctr">
              <a:buNone/>
              <a:defRPr sz="1600">
                <a:solidFill>
                  <a:schemeClr val="bg1"/>
                </a:solidFill>
              </a:defRPr>
            </a:lvl1pPr>
          </a:lstStyle>
          <a:p>
            <a:r>
              <a:rPr lang="en-GB" dirty="0" smtClean="0"/>
              <a:t>Click on icon to insert your own image instead</a:t>
            </a:r>
            <a:endParaRPr lang="en-GB" dirty="0"/>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under image_wetland">
    <p:spTree>
      <p:nvGrpSpPr>
        <p:cNvPr id="1" name=""/>
        <p:cNvGrpSpPr/>
        <p:nvPr/>
      </p:nvGrpSpPr>
      <p:grpSpPr>
        <a:xfrm>
          <a:off x="0" y="0"/>
          <a:ext cx="0" cy="0"/>
          <a:chOff x="0" y="0"/>
          <a:chExt cx="0" cy="0"/>
        </a:xfrm>
      </p:grpSpPr>
      <p:pic>
        <p:nvPicPr>
          <p:cNvPr id="11" name="Picture 10" descr="Wetlands_iStock_000009474263XLarge.jpg"/>
          <p:cNvPicPr>
            <a:picLocks noChangeAspect="1"/>
          </p:cNvPicPr>
          <p:nvPr userDrawn="1"/>
        </p:nvPicPr>
        <p:blipFill>
          <a:blip r:embed="rId2" cstate="screen"/>
          <a:stretch>
            <a:fillRect/>
          </a:stretch>
        </p:blipFill>
        <p:spPr>
          <a:xfrm>
            <a:off x="-1587" y="0"/>
            <a:ext cx="9144000" cy="3429000"/>
          </a:xfrm>
          <a:prstGeom prst="rect">
            <a:avLst/>
          </a:prstGeom>
        </p:spPr>
      </p:pic>
      <p:sp>
        <p:nvSpPr>
          <p:cNvPr id="7" name="Picture Placeholder 9"/>
          <p:cNvSpPr>
            <a:spLocks noGrp="1"/>
          </p:cNvSpPr>
          <p:nvPr>
            <p:ph type="pic" sz="quarter" idx="16" hasCustomPrompt="1"/>
          </p:nvPr>
        </p:nvSpPr>
        <p:spPr>
          <a:xfrm>
            <a:off x="0" y="0"/>
            <a:ext cx="9144000" cy="3429000"/>
          </a:xfrm>
          <a:prstGeom prst="rect">
            <a:avLst/>
          </a:prstGeom>
        </p:spPr>
        <p:txBody>
          <a:bodyPr anchor="ctr" anchorCtr="0"/>
          <a:lstStyle>
            <a:lvl1pPr algn="ctr">
              <a:buNone/>
              <a:defRPr sz="1600">
                <a:solidFill>
                  <a:schemeClr val="bg1"/>
                </a:solidFill>
              </a:defRPr>
            </a:lvl1pPr>
          </a:lstStyle>
          <a:p>
            <a:r>
              <a:rPr lang="en-GB" dirty="0" smtClean="0"/>
              <a:t>Click on icon to insert your own image instead</a:t>
            </a:r>
            <a:endParaRPr lang="en-GB" dirty="0"/>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 image">
    <p:spTree>
      <p:nvGrpSpPr>
        <p:cNvPr id="1" name=""/>
        <p:cNvGrpSpPr/>
        <p:nvPr/>
      </p:nvGrpSpPr>
      <p:grpSpPr>
        <a:xfrm>
          <a:off x="0" y="0"/>
          <a:ext cx="0" cy="0"/>
          <a:chOff x="0" y="0"/>
          <a:chExt cx="0" cy="0"/>
        </a:xfrm>
      </p:grpSpPr>
      <p:pic>
        <p:nvPicPr>
          <p:cNvPr id="7" name="Picture 6" descr="iStock_000004025886_Smaller.jpg"/>
          <p:cNvPicPr>
            <a:picLocks noChangeAspect="1"/>
          </p:cNvPicPr>
          <p:nvPr userDrawn="1"/>
        </p:nvPicPr>
        <p:blipFill>
          <a:blip r:embed="rId2" cstate="screen"/>
          <a:stretch>
            <a:fillRect/>
          </a:stretch>
        </p:blipFill>
        <p:spPr>
          <a:xfrm>
            <a:off x="-1587" y="0"/>
            <a:ext cx="9144000" cy="3429000"/>
          </a:xfrm>
          <a:prstGeom prst="rect">
            <a:avLst/>
          </a:prstGeom>
        </p:spPr>
      </p:pic>
      <p:sp>
        <p:nvSpPr>
          <p:cNvPr id="12"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tx1"/>
                </a:solidFill>
                <a:latin typeface="Arial" pitchFamily="34" charset="0"/>
                <a:cs typeface="Arial" pitchFamily="34" charset="0"/>
              </a:defRPr>
            </a:lvl1pPr>
          </a:lstStyle>
          <a:p>
            <a:pPr lvl="0"/>
            <a:r>
              <a:rPr lang="en-GB" dirty="0" smtClean="0"/>
              <a:t>Click here to type your supporting text (32pt Arial regular).</a:t>
            </a:r>
            <a:br>
              <a:rPr lang="en-GB" dirty="0" smtClean="0"/>
            </a:br>
            <a:r>
              <a:rPr lang="en-GB" dirty="0" smtClean="0"/>
              <a:t>For intro text only – for text heavy slides</a:t>
            </a:r>
            <a:br>
              <a:rPr lang="en-GB" dirty="0" smtClean="0"/>
            </a:br>
            <a:r>
              <a:rPr lang="en-GB" dirty="0" smtClean="0"/>
              <a:t>use the banner topped ‘text heavy’ slide.</a:t>
            </a:r>
            <a:endParaRPr lang="en-GB" dirty="0"/>
          </a:p>
        </p:txBody>
      </p:sp>
      <p:sp>
        <p:nvSpPr>
          <p:cNvPr id="10" name="Text Placeholder 7"/>
          <p:cNvSpPr>
            <a:spLocks noGrp="1"/>
          </p:cNvSpPr>
          <p:nvPr>
            <p:ph type="body" sz="quarter" idx="10" hasCustomPrompt="1"/>
          </p:nvPr>
        </p:nvSpPr>
        <p:spPr>
          <a:xfrm>
            <a:off x="0" y="2297098"/>
            <a:ext cx="9144000" cy="1131902"/>
          </a:xfrm>
          <a:prstGeom prst="rect">
            <a:avLst/>
          </a:prstGeom>
          <a:noFill/>
        </p:spPr>
        <p:txBody>
          <a:bodyPr wrap="square" lIns="360000" tIns="360000" rIns="360000" bIns="288000" anchor="b"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a:t>
            </a:r>
            <a:endParaRPr lang="en-GB" dirty="0"/>
          </a:p>
        </p:txBody>
      </p:sp>
      <p:sp>
        <p:nvSpPr>
          <p:cNvPr id="14"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 Impact point">
    <p:spTree>
      <p:nvGrpSpPr>
        <p:cNvPr id="1" name=""/>
        <p:cNvGrpSpPr/>
        <p:nvPr/>
      </p:nvGrpSpPr>
      <p:grpSpPr>
        <a:xfrm>
          <a:off x="0" y="0"/>
          <a:ext cx="0" cy="0"/>
          <a:chOff x="0" y="0"/>
          <a:chExt cx="0" cy="0"/>
        </a:xfrm>
      </p:grpSpPr>
      <p:pic>
        <p:nvPicPr>
          <p:cNvPr id="10" name="Picture 9" descr="Fern_shutterstock_24679783.jpg"/>
          <p:cNvPicPr>
            <a:picLocks noChangeAspect="1"/>
          </p:cNvPicPr>
          <p:nvPr userDrawn="1"/>
        </p:nvPicPr>
        <p:blipFill>
          <a:blip r:embed="rId2" cstate="screen"/>
          <a:stretch>
            <a:fillRect/>
          </a:stretch>
        </p:blipFill>
        <p:spPr>
          <a:xfrm>
            <a:off x="-1587" y="0"/>
            <a:ext cx="9144000" cy="3429000"/>
          </a:xfrm>
          <a:prstGeom prst="rect">
            <a:avLst/>
          </a:prstGeom>
        </p:spPr>
      </p:pic>
      <p:sp>
        <p:nvSpPr>
          <p:cNvPr id="5" name="Picture Placeholder 9"/>
          <p:cNvSpPr>
            <a:spLocks noGrp="1"/>
          </p:cNvSpPr>
          <p:nvPr>
            <p:ph type="pic" sz="quarter" idx="16" hasCustomPrompt="1"/>
          </p:nvPr>
        </p:nvSpPr>
        <p:spPr>
          <a:xfrm>
            <a:off x="0" y="0"/>
            <a:ext cx="9144000" cy="3429000"/>
          </a:xfrm>
          <a:prstGeom prst="rect">
            <a:avLst/>
          </a:prstGeom>
        </p:spPr>
        <p:txBody>
          <a:bodyPr anchor="ctr" anchorCtr="0"/>
          <a:lstStyle>
            <a:lvl1pPr algn="ctr">
              <a:buNone/>
              <a:defRPr sz="1600">
                <a:solidFill>
                  <a:schemeClr val="bg1"/>
                </a:solidFill>
              </a:defRPr>
            </a:lvl1pPr>
          </a:lstStyle>
          <a:p>
            <a:r>
              <a:rPr lang="en-GB" dirty="0" smtClean="0"/>
              <a:t>Click on icon to insert your own image instead</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bg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7"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 Impact point_wetland">
    <p:spTree>
      <p:nvGrpSpPr>
        <p:cNvPr id="1" name=""/>
        <p:cNvGrpSpPr/>
        <p:nvPr/>
      </p:nvGrpSpPr>
      <p:grpSpPr>
        <a:xfrm>
          <a:off x="0" y="0"/>
          <a:ext cx="0" cy="0"/>
          <a:chOff x="0" y="0"/>
          <a:chExt cx="0" cy="0"/>
        </a:xfrm>
      </p:grpSpPr>
      <p:pic>
        <p:nvPicPr>
          <p:cNvPr id="11" name="Picture 10" descr="Wetlands_iStock_000009474263XLarge.jpg"/>
          <p:cNvPicPr>
            <a:picLocks noChangeAspect="1"/>
          </p:cNvPicPr>
          <p:nvPr userDrawn="1"/>
        </p:nvPicPr>
        <p:blipFill>
          <a:blip r:embed="rId2" cstate="screen"/>
          <a:stretch>
            <a:fillRect/>
          </a:stretch>
        </p:blipFill>
        <p:spPr>
          <a:xfrm>
            <a:off x="-1587" y="0"/>
            <a:ext cx="9144000" cy="3429000"/>
          </a:xfrm>
          <a:prstGeom prst="rect">
            <a:avLst/>
          </a:prstGeom>
        </p:spPr>
      </p:pic>
      <p:sp>
        <p:nvSpPr>
          <p:cNvPr id="6" name="Picture Placeholder 9"/>
          <p:cNvSpPr>
            <a:spLocks noGrp="1"/>
          </p:cNvSpPr>
          <p:nvPr>
            <p:ph type="pic" sz="quarter" idx="16" hasCustomPrompt="1"/>
          </p:nvPr>
        </p:nvSpPr>
        <p:spPr>
          <a:xfrm>
            <a:off x="0" y="0"/>
            <a:ext cx="9144000" cy="3429000"/>
          </a:xfrm>
          <a:prstGeom prst="rect">
            <a:avLst/>
          </a:prstGeom>
        </p:spPr>
        <p:txBody>
          <a:bodyPr anchor="ctr" anchorCtr="0"/>
          <a:lstStyle>
            <a:lvl1pPr algn="ctr">
              <a:buNone/>
              <a:defRPr sz="1600">
                <a:solidFill>
                  <a:schemeClr val="bg1"/>
                </a:solidFill>
              </a:defRPr>
            </a:lvl1pPr>
          </a:lstStyle>
          <a:p>
            <a:r>
              <a:rPr lang="en-GB" dirty="0" smtClean="0"/>
              <a:t>Click on icon to insert your own image instead</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bg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7"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rgbClr val="A2DA8C"/>
                </a:solidFill>
                <a:latin typeface="Arial" pitchFamily="34" charset="0"/>
                <a:cs typeface="Arial" pitchFamily="34" charset="0"/>
              </a:defRPr>
            </a:lvl1pPr>
          </a:lstStyle>
          <a:p>
            <a:pPr lvl="0"/>
            <a:r>
              <a:rPr lang="en-GB" dirty="0" smtClean="0"/>
              <a:t>Click here to type a ‘Thank you’</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bg1"/>
                </a:solidFill>
                <a:latin typeface="Arial" pitchFamily="34" charset="0"/>
                <a:cs typeface="Arial" pitchFamily="34" charset="0"/>
              </a:defRPr>
            </a:lvl1pPr>
          </a:lstStyle>
          <a:p>
            <a:pPr lvl="0"/>
            <a:r>
              <a:rPr lang="en-GB" dirty="0" smtClean="0"/>
              <a:t>Click here for your closing point and/or thank you - end all presentations with this closing slide.</a:t>
            </a:r>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0" i="0" cap="none" baseline="0">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title – Text heavy</a:t>
            </a:r>
          </a:p>
        </p:txBody>
      </p:sp>
      <p:sp>
        <p:nvSpPr>
          <p:cNvPr id="11" name="Text Placeholder 7"/>
          <p:cNvSpPr>
            <a:spLocks noGrp="1"/>
          </p:cNvSpPr>
          <p:nvPr>
            <p:ph type="body" sz="quarter" idx="12" hasCustomPrompt="1"/>
          </p:nvPr>
        </p:nvSpPr>
        <p:spPr>
          <a:xfrm>
            <a:off x="0" y="728663"/>
            <a:ext cx="9144000"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3000" cap="none" baseline="0">
                <a:solidFill>
                  <a:schemeClr val="tx1"/>
                </a:solidFill>
                <a:latin typeface="Arial" pitchFamily="34" charset="0"/>
                <a:cs typeface="Arial" pitchFamily="34" charset="0"/>
              </a:defRPr>
            </a:lvl1pPr>
          </a:lstStyle>
          <a:p>
            <a:pPr lvl="0"/>
            <a:r>
              <a:rPr lang="en-GB" dirty="0" smtClean="0"/>
              <a:t>Click here to type in this ‘text heavy slide’ (use Arial 30pt regular).</a:t>
            </a:r>
            <a:br>
              <a:rPr lang="en-GB" dirty="0" smtClean="0"/>
            </a:br>
            <a:r>
              <a:rPr lang="en-GB" dirty="0" smtClean="0"/>
              <a:t/>
            </a:r>
            <a:br>
              <a:rPr lang="en-GB" dirty="0" smtClean="0"/>
            </a:br>
            <a:r>
              <a:rPr lang="en-GB" dirty="0" smtClean="0"/>
              <a:t>If all your text won’t fit on a single slide at 30pt, you can use 24pt – PLEASE DON’T GO SMALLER. If your content still won’t fit, try to edit the copy – your slide has too much information for your audience to take in. As a last resort, you can run the copy over several slides – this isn’t ideal, but it’s better than being too small to read. </a:t>
            </a:r>
            <a:endParaRPr lang="en-GB" dirty="0"/>
          </a:p>
        </p:txBody>
      </p:sp>
      <p:sp>
        <p:nvSpPr>
          <p:cNvPr id="5" name="Text Placeholder 4"/>
          <p:cNvSpPr>
            <a:spLocks noGrp="1"/>
          </p:cNvSpPr>
          <p:nvPr>
            <p:ph type="body" sz="quarter" idx="13" hasCustomPrompt="1"/>
          </p:nvPr>
        </p:nvSpPr>
        <p:spPr>
          <a:xfrm>
            <a:off x="3131840" y="6093296"/>
            <a:ext cx="5688632" cy="431800"/>
          </a:xfrm>
          <a:prstGeom prst="rect">
            <a:avLst/>
          </a:prstGeom>
        </p:spPr>
        <p:txBody>
          <a:bodyPr bIns="0" anchor="b" anchorCtr="0">
            <a:normAutofit/>
          </a:bodyPr>
          <a:lstStyle>
            <a:lvl1pPr algn="r">
              <a:buNone/>
              <a:defRPr sz="1400" baseline="0">
                <a:solidFill>
                  <a:srgbClr val="3FCFD6"/>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0" y="728663"/>
            <a:ext cx="9144000" cy="6127750"/>
          </a:xfrm>
          <a:prstGeom prst="rect">
            <a:avLst/>
          </a:prstGeom>
          <a:noFill/>
        </p:spPr>
        <p:txBody>
          <a:bodyPr lIns="0" tIns="288000" rIns="360000" bIns="720000" anchor="t" anchorCtr="0">
            <a:normAutofit/>
          </a:bodyPr>
          <a:lstStyle>
            <a:lvl1pPr marL="712788" marR="0" indent="-355600" algn="l" defTabSz="914400" rtl="0" eaLnBrk="1" fontAlgn="auto" latinLnBrk="0" hangingPunct="1">
              <a:lnSpc>
                <a:spcPct val="100000"/>
              </a:lnSpc>
              <a:spcBef>
                <a:spcPts val="600"/>
              </a:spcBef>
              <a:spcAft>
                <a:spcPts val="600"/>
              </a:spcAft>
              <a:buClrTx/>
              <a:buSzTx/>
              <a:buFont typeface="Arial" pitchFamily="34" charset="0"/>
              <a:buChar char="•"/>
              <a:tabLst/>
              <a:defRPr sz="3000" cap="none" baseline="0">
                <a:solidFill>
                  <a:schemeClr val="tx1"/>
                </a:solidFill>
                <a:latin typeface="Arial" pitchFamily="34" charset="0"/>
                <a:cs typeface="Arial" pitchFamily="34" charset="0"/>
              </a:defRPr>
            </a:lvl1pPr>
            <a:lvl2pPr marL="1074738" indent="-361950">
              <a:spcBef>
                <a:spcPts val="0"/>
              </a:spcBef>
              <a:spcAft>
                <a:spcPts val="600"/>
              </a:spcAft>
              <a:buSzPct val="70000"/>
              <a:buFont typeface="Arial" pitchFamily="34" charset="0"/>
              <a:buChar char="•"/>
              <a:defRPr sz="2600" baseline="0">
                <a:latin typeface="Arial" pitchFamily="34" charset="0"/>
                <a:cs typeface="Arial" pitchFamily="34" charset="0"/>
              </a:defRPr>
            </a:lvl2pPr>
          </a:lstStyle>
          <a:p>
            <a:pPr lvl="0"/>
            <a:r>
              <a:rPr lang="en-GB" dirty="0" smtClean="0"/>
              <a:t>Click here to add bullets (set in Arial 30pt regular).</a:t>
            </a:r>
          </a:p>
          <a:p>
            <a:pPr lvl="1"/>
            <a:r>
              <a:rPr lang="en-GB" dirty="0" smtClean="0"/>
              <a:t>Next level bullet point</a:t>
            </a:r>
          </a:p>
          <a:p>
            <a:pPr lvl="0"/>
            <a:r>
              <a:rPr lang="en-GB" dirty="0" smtClean="0"/>
              <a:t>Please keep bullets short and to the point</a:t>
            </a:r>
          </a:p>
          <a:p>
            <a:pPr lvl="1"/>
            <a:r>
              <a:rPr lang="en-GB" dirty="0" smtClean="0"/>
              <a:t>Next level bullet point</a:t>
            </a:r>
          </a:p>
          <a:p>
            <a:pPr lvl="0"/>
            <a:r>
              <a:rPr lang="en-GB" dirty="0" smtClean="0"/>
              <a:t>And try not to have more than 5 on a slide if at all possible</a:t>
            </a:r>
          </a:p>
          <a:p>
            <a:pPr lvl="0"/>
            <a:r>
              <a:rPr lang="en-GB" dirty="0" smtClean="0"/>
              <a:t>x</a:t>
            </a:r>
          </a:p>
          <a:p>
            <a:pPr lvl="0"/>
            <a:r>
              <a:rPr lang="en-GB" dirty="0" smtClean="0"/>
              <a:t>y</a:t>
            </a:r>
            <a:br>
              <a:rPr lang="en-GB" dirty="0" smtClean="0"/>
            </a:br>
            <a:r>
              <a:rPr lang="en-GB" dirty="0" smtClean="0"/>
              <a:t/>
            </a:r>
            <a:br>
              <a:rPr lang="en-GB" dirty="0" smtClean="0"/>
            </a:br>
            <a:endParaRPr lang="en-GB" dirty="0"/>
          </a:p>
        </p:txBody>
      </p:sp>
      <p:sp>
        <p:nvSpPr>
          <p:cNvPr id="4" name="Text Placeholder 4"/>
          <p:cNvSpPr>
            <a:spLocks noGrp="1"/>
          </p:cNvSpPr>
          <p:nvPr>
            <p:ph type="body" sz="quarter" idx="13" hasCustomPrompt="1"/>
          </p:nvPr>
        </p:nvSpPr>
        <p:spPr>
          <a:xfrm>
            <a:off x="3131840" y="6093296"/>
            <a:ext cx="5688632" cy="431800"/>
          </a:xfrm>
          <a:prstGeom prst="rect">
            <a:avLst/>
          </a:prstGeom>
        </p:spPr>
        <p:txBody>
          <a:bodyPr bIns="0" anchor="b" anchorCtr="0">
            <a:normAutofit/>
          </a:bodyPr>
          <a:lstStyle>
            <a:lvl1pPr algn="r">
              <a:buNone/>
              <a:defRPr sz="1400" baseline="0">
                <a:solidFill>
                  <a:srgbClr val="3FCFD6"/>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5" name="Text Placeholder 4"/>
          <p:cNvSpPr>
            <a:spLocks noGrp="1"/>
          </p:cNvSpPr>
          <p:nvPr>
            <p:ph type="body" sz="quarter" idx="14" hasCustomPrompt="1"/>
          </p:nvPr>
        </p:nvSpPr>
        <p:spPr>
          <a:xfrm>
            <a:off x="3131840" y="6093296"/>
            <a:ext cx="5688632" cy="431800"/>
          </a:xfrm>
          <a:prstGeom prst="rect">
            <a:avLst/>
          </a:prstGeom>
        </p:spPr>
        <p:txBody>
          <a:bodyPr bIns="0" anchor="b" anchorCtr="0">
            <a:normAutofit/>
          </a:bodyPr>
          <a:lstStyle>
            <a:lvl1pPr algn="r">
              <a:buNone/>
              <a:defRPr sz="1400" baseline="0">
                <a:solidFill>
                  <a:srgbClr val="3FCFD6"/>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6" name="Text Placeholder 4"/>
          <p:cNvSpPr>
            <a:spLocks noGrp="1"/>
          </p:cNvSpPr>
          <p:nvPr>
            <p:ph type="body" sz="quarter" idx="14" hasCustomPrompt="1"/>
          </p:nvPr>
        </p:nvSpPr>
        <p:spPr>
          <a:xfrm>
            <a:off x="3131840" y="6093296"/>
            <a:ext cx="5688632" cy="431800"/>
          </a:xfrm>
          <a:prstGeom prst="rect">
            <a:avLst/>
          </a:prstGeom>
        </p:spPr>
        <p:txBody>
          <a:bodyPr bIns="0" anchor="b" anchorCtr="0">
            <a:normAutofit/>
          </a:bodyPr>
          <a:lstStyle>
            <a:lvl1pPr algn="r">
              <a:buNone/>
              <a:defRPr sz="1400" baseline="0">
                <a:solidFill>
                  <a:srgbClr val="3FCFD6"/>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5" name="Text Placeholder 4"/>
          <p:cNvSpPr>
            <a:spLocks noGrp="1"/>
          </p:cNvSpPr>
          <p:nvPr>
            <p:ph type="body" sz="quarter" idx="13" hasCustomPrompt="1"/>
          </p:nvPr>
        </p:nvSpPr>
        <p:spPr>
          <a:xfrm>
            <a:off x="3131840" y="6093296"/>
            <a:ext cx="5688632" cy="431800"/>
          </a:xfrm>
          <a:prstGeom prst="rect">
            <a:avLst/>
          </a:prstGeom>
        </p:spPr>
        <p:txBody>
          <a:bodyPr bIns="0" anchor="b" anchorCtr="0">
            <a:normAutofit/>
          </a:bodyPr>
          <a:lstStyle>
            <a:lvl1pPr algn="r">
              <a:buNone/>
              <a:defRPr sz="1400" baseline="0">
                <a:solidFill>
                  <a:srgbClr val="3FCFD6"/>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131840" y="6093296"/>
            <a:ext cx="5688632" cy="431800"/>
          </a:xfrm>
          <a:prstGeom prst="rect">
            <a:avLst/>
          </a:prstGeom>
        </p:spPr>
        <p:txBody>
          <a:bodyPr bIns="0" anchor="b" anchorCtr="0">
            <a:normAutofit/>
          </a:bodyPr>
          <a:lstStyle>
            <a:lvl1pPr algn="r">
              <a:buNone/>
              <a:defRPr sz="1400" baseline="0">
                <a:solidFill>
                  <a:srgbClr val="3FCFD6"/>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defRPr baseline="0"/>
            </a:lvl1pPr>
          </a:lstStyle>
          <a:p>
            <a:r>
              <a:rPr lang="en-GB" dirty="0" smtClean="0"/>
              <a:t>Image only slide – click on icon to insert your image here. </a:t>
            </a:r>
            <a:br>
              <a:rPr lang="en-GB" dirty="0" smtClean="0"/>
            </a:br>
            <a:r>
              <a:rPr lang="en-GB" dirty="0" smtClean="0"/>
              <a:t>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Image slide</a:t>
            </a:r>
            <a:endParaRPr lang="en-GB"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text heavy</a:t>
            </a:r>
            <a:endParaRPr lang="en-GB" dirty="0"/>
          </a:p>
        </p:txBody>
      </p:sp>
      <p:sp>
        <p:nvSpPr>
          <p:cNvPr id="11" name="Text Placeholder 7"/>
          <p:cNvSpPr>
            <a:spLocks noGrp="1"/>
          </p:cNvSpPr>
          <p:nvPr>
            <p:ph type="body" sz="quarter" idx="12" hasCustomPrompt="1"/>
          </p:nvPr>
        </p:nvSpPr>
        <p:spPr>
          <a:xfrm>
            <a:off x="0" y="728663"/>
            <a:ext cx="9144000"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3000" cap="none" baseline="0">
                <a:solidFill>
                  <a:schemeClr val="tx1"/>
                </a:solidFill>
                <a:latin typeface="Arial" pitchFamily="34" charset="0"/>
                <a:cs typeface="Arial" pitchFamily="34" charset="0"/>
              </a:defRPr>
            </a:lvl1pPr>
          </a:lstStyle>
          <a:p>
            <a:pPr lvl="0"/>
            <a:r>
              <a:rPr lang="en-GB" dirty="0" smtClean="0"/>
              <a:t>Click here to type in this ‘text heavy slide’ (use Arial 30pt regular).</a:t>
            </a:r>
            <a:br>
              <a:rPr lang="en-GB" dirty="0" smtClean="0"/>
            </a:br>
            <a:r>
              <a:rPr lang="en-GB" dirty="0" smtClean="0"/>
              <a:t/>
            </a:r>
            <a:br>
              <a:rPr lang="en-GB" dirty="0" smtClean="0"/>
            </a:br>
            <a:r>
              <a:rPr lang="en-GB" dirty="0" smtClean="0"/>
              <a:t>If all your text won’t fit on a single slide at 30pt, you can use 24pt – PLEASE DON’T GO SMALLER. If your content still won’t fit, try to edit the copy – your slide has too much information for your audience to take in. As a last resort, you can run the copy over several slides – this isn’t ideal, but it’s better than being too small to read.</a:t>
            </a:r>
            <a:endParaRPr lang="en-GB" dirty="0"/>
          </a:p>
        </p:txBody>
      </p:sp>
      <p:sp>
        <p:nvSpPr>
          <p:cNvPr id="4" name="Text Placeholder 4"/>
          <p:cNvSpPr>
            <a:spLocks noGrp="1"/>
          </p:cNvSpPr>
          <p:nvPr>
            <p:ph type="body" sz="quarter" idx="13" hasCustomPrompt="1"/>
          </p:nvPr>
        </p:nvSpPr>
        <p:spPr>
          <a:xfrm>
            <a:off x="3131840" y="6093296"/>
            <a:ext cx="5688632" cy="431800"/>
          </a:xfrm>
          <a:prstGeom prst="rect">
            <a:avLst/>
          </a:prstGeom>
        </p:spPr>
        <p:txBody>
          <a:bodyPr bIns="0" anchor="b" anchorCtr="0">
            <a:normAutofit/>
          </a:bodyPr>
          <a:lstStyle>
            <a:lvl1pPr algn="r">
              <a:buNone/>
              <a:defRPr sz="1400" baseline="0">
                <a:solidFill>
                  <a:srgbClr val="A2DA8C"/>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elow image">
    <p:spTree>
      <p:nvGrpSpPr>
        <p:cNvPr id="1" name=""/>
        <p:cNvGrpSpPr/>
        <p:nvPr/>
      </p:nvGrpSpPr>
      <p:grpSpPr>
        <a:xfrm>
          <a:off x="0" y="0"/>
          <a:ext cx="0" cy="0"/>
          <a:chOff x="0" y="0"/>
          <a:chExt cx="0" cy="0"/>
        </a:xfrm>
      </p:grpSpPr>
      <p:pic>
        <p:nvPicPr>
          <p:cNvPr id="8" name="Picture 7" descr="iStock_000004025886_Smaller.jpg"/>
          <p:cNvPicPr>
            <a:picLocks noChangeAspect="1"/>
          </p:cNvPicPr>
          <p:nvPr userDrawn="1"/>
        </p:nvPicPr>
        <p:blipFill>
          <a:blip r:embed="rId2" cstate="screen"/>
          <a:stretch>
            <a:fillRect/>
          </a:stretch>
        </p:blipFill>
        <p:spPr>
          <a:xfrm>
            <a:off x="0"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tx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1016" y="728663"/>
            <a:ext cx="9107488" cy="6129337"/>
          </a:xfrm>
          <a:prstGeom prst="rect">
            <a:avLst/>
          </a:prstGeom>
          <a:noFill/>
        </p:spPr>
        <p:txBody>
          <a:bodyPr lIns="360000" tIns="288000" rIns="360000" bIns="720000" anchor="t" anchorCtr="0">
            <a:normAutofit/>
          </a:bodyPr>
          <a:lstStyle>
            <a:lvl1pPr marL="360363" indent="-360363">
              <a:lnSpc>
                <a:spcPct val="100000"/>
              </a:lnSpc>
              <a:spcBef>
                <a:spcPts val="600"/>
              </a:spcBef>
              <a:spcAft>
                <a:spcPts val="600"/>
              </a:spcAft>
              <a:buFont typeface="Arial" pitchFamily="34" charset="0"/>
              <a:buChar char="•"/>
              <a:defRPr sz="3000" cap="none" baseline="0">
                <a:solidFill>
                  <a:schemeClr val="tx1"/>
                </a:solidFill>
                <a:latin typeface="Arial" pitchFamily="34" charset="0"/>
                <a:cs typeface="Arial" pitchFamily="34" charset="0"/>
              </a:defRPr>
            </a:lvl1pPr>
            <a:lvl2pPr>
              <a:spcBef>
                <a:spcPts val="0"/>
              </a:spcBef>
              <a:spcAft>
                <a:spcPts val="600"/>
              </a:spcAft>
              <a:buSzPct val="75000"/>
              <a:buFont typeface="Arial" pitchFamily="34" charset="0"/>
              <a:buChar char="•"/>
              <a:defRPr sz="2600" baseline="0">
                <a:latin typeface="Arial" pitchFamily="34" charset="0"/>
                <a:cs typeface="Arial" pitchFamily="34" charset="0"/>
              </a:defRPr>
            </a:lvl2pPr>
          </a:lstStyle>
          <a:p>
            <a:pPr lvl="0"/>
            <a:r>
              <a:rPr lang="en-GB" dirty="0" smtClean="0"/>
              <a:t>Click here to add bullets (set in Arial 30pt regular).</a:t>
            </a:r>
          </a:p>
          <a:p>
            <a:pPr lvl="1"/>
            <a:r>
              <a:rPr lang="en-GB" dirty="0" smtClean="0"/>
              <a:t>Next level bullet point</a:t>
            </a:r>
          </a:p>
          <a:p>
            <a:pPr lvl="0"/>
            <a:r>
              <a:rPr lang="en-GB" dirty="0" smtClean="0"/>
              <a:t>Please keep bullets short and to the point</a:t>
            </a:r>
          </a:p>
          <a:p>
            <a:pPr lvl="1"/>
            <a:r>
              <a:rPr lang="en-GB" dirty="0" smtClean="0"/>
              <a:t>Next level bullet point</a:t>
            </a:r>
          </a:p>
          <a:p>
            <a:pPr lvl="0"/>
            <a:r>
              <a:rPr lang="en-GB" dirty="0" smtClean="0"/>
              <a:t>And try not to have more than 5 on a slide if at all possible</a:t>
            </a:r>
          </a:p>
          <a:p>
            <a:pPr lvl="0"/>
            <a:r>
              <a:rPr lang="en-GB" dirty="0" smtClean="0"/>
              <a:t>x</a:t>
            </a:r>
          </a:p>
          <a:p>
            <a:pPr lvl="0"/>
            <a:r>
              <a:rPr lang="en-GB" dirty="0" smtClean="0"/>
              <a:t>y </a:t>
            </a:r>
            <a:br>
              <a:rPr lang="en-GB" dirty="0" smtClean="0"/>
            </a:br>
            <a:endParaRPr lang="en-GB" dirty="0"/>
          </a:p>
        </p:txBody>
      </p:sp>
      <p:sp>
        <p:nvSpPr>
          <p:cNvPr id="4" name="Text Placeholder 4"/>
          <p:cNvSpPr>
            <a:spLocks noGrp="1"/>
          </p:cNvSpPr>
          <p:nvPr>
            <p:ph type="body" sz="quarter" idx="13" hasCustomPrompt="1"/>
          </p:nvPr>
        </p:nvSpPr>
        <p:spPr>
          <a:xfrm>
            <a:off x="3131840" y="6093296"/>
            <a:ext cx="5688632" cy="431800"/>
          </a:xfrm>
          <a:prstGeom prst="rect">
            <a:avLst/>
          </a:prstGeom>
        </p:spPr>
        <p:txBody>
          <a:bodyPr bIns="0" anchor="b" anchorCtr="0">
            <a:normAutofit/>
          </a:bodyPr>
          <a:lstStyle>
            <a:lvl1pPr algn="r">
              <a:buNone/>
              <a:defRPr sz="1400" baseline="0">
                <a:solidFill>
                  <a:srgbClr val="A2DA8C"/>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5" name="Text Placeholder 4"/>
          <p:cNvSpPr>
            <a:spLocks noGrp="1"/>
          </p:cNvSpPr>
          <p:nvPr>
            <p:ph type="body" sz="quarter" idx="14" hasCustomPrompt="1"/>
          </p:nvPr>
        </p:nvSpPr>
        <p:spPr>
          <a:xfrm>
            <a:off x="3131840" y="6093296"/>
            <a:ext cx="5688632" cy="431800"/>
          </a:xfrm>
          <a:prstGeom prst="rect">
            <a:avLst/>
          </a:prstGeom>
        </p:spPr>
        <p:txBody>
          <a:bodyPr bIns="0" anchor="b" anchorCtr="0">
            <a:normAutofit/>
          </a:bodyPr>
          <a:lstStyle>
            <a:lvl1pPr algn="r">
              <a:buNone/>
              <a:defRPr sz="1400" baseline="0">
                <a:solidFill>
                  <a:srgbClr val="3FCFD6"/>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6" name="Text Placeholder 4"/>
          <p:cNvSpPr>
            <a:spLocks noGrp="1"/>
          </p:cNvSpPr>
          <p:nvPr>
            <p:ph type="body" sz="quarter" idx="14" hasCustomPrompt="1"/>
          </p:nvPr>
        </p:nvSpPr>
        <p:spPr>
          <a:xfrm>
            <a:off x="3131840" y="6093296"/>
            <a:ext cx="5688632" cy="431800"/>
          </a:xfrm>
          <a:prstGeom prst="rect">
            <a:avLst/>
          </a:prstGeom>
        </p:spPr>
        <p:txBody>
          <a:bodyPr bIns="0" anchor="b" anchorCtr="0">
            <a:normAutofit/>
          </a:bodyPr>
          <a:lstStyle>
            <a:lvl1pPr algn="r">
              <a:buNone/>
              <a:defRPr sz="1400" baseline="0">
                <a:solidFill>
                  <a:srgbClr val="3FCFD6"/>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5" name="Text Placeholder 4"/>
          <p:cNvSpPr>
            <a:spLocks noGrp="1"/>
          </p:cNvSpPr>
          <p:nvPr>
            <p:ph type="body" sz="quarter" idx="13" hasCustomPrompt="1"/>
          </p:nvPr>
        </p:nvSpPr>
        <p:spPr>
          <a:xfrm>
            <a:off x="3131840" y="6093296"/>
            <a:ext cx="5688632" cy="431800"/>
          </a:xfrm>
          <a:prstGeom prst="rect">
            <a:avLst/>
          </a:prstGeom>
        </p:spPr>
        <p:txBody>
          <a:bodyPr bIns="0" anchor="b" anchorCtr="0">
            <a:normAutofit/>
          </a:bodyPr>
          <a:lstStyle>
            <a:lvl1pPr algn="r">
              <a:buNone/>
              <a:defRPr sz="1400" baseline="0">
                <a:solidFill>
                  <a:srgbClr val="A2DA8C"/>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131840" y="6093296"/>
            <a:ext cx="5688632" cy="431800"/>
          </a:xfrm>
          <a:prstGeom prst="rect">
            <a:avLst/>
          </a:prstGeom>
        </p:spPr>
        <p:txBody>
          <a:bodyPr bIns="0" anchor="b" anchorCtr="0">
            <a:normAutofit/>
          </a:bodyPr>
          <a:lstStyle>
            <a:lvl1pPr algn="r">
              <a:buNone/>
              <a:defRPr sz="1400" baseline="0">
                <a:solidFill>
                  <a:srgbClr val="A2DA8C"/>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defRPr baseline="0"/>
            </a:lvl1pPr>
          </a:lstStyle>
          <a:p>
            <a:r>
              <a:rPr lang="en-GB" dirty="0" smtClean="0"/>
              <a:t>Image only slide – click on icon to insert your image here.</a:t>
            </a:r>
            <a:br>
              <a:rPr lang="en-GB" dirty="0" smtClean="0"/>
            </a:br>
            <a:r>
              <a:rPr lang="en-GB" dirty="0" smtClean="0"/>
              <a:t>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Image slide</a:t>
            </a:r>
            <a:endParaRPr lang="en-GB"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0" i="0" cap="none" baseline="0">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title – Text heavy</a:t>
            </a:r>
          </a:p>
        </p:txBody>
      </p:sp>
      <p:sp>
        <p:nvSpPr>
          <p:cNvPr id="11" name="Text Placeholder 7"/>
          <p:cNvSpPr>
            <a:spLocks noGrp="1"/>
          </p:cNvSpPr>
          <p:nvPr>
            <p:ph type="body" sz="quarter" idx="12" hasCustomPrompt="1"/>
          </p:nvPr>
        </p:nvSpPr>
        <p:spPr>
          <a:xfrm>
            <a:off x="0" y="728663"/>
            <a:ext cx="9144000"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3000" cap="none" baseline="0">
                <a:solidFill>
                  <a:schemeClr val="tx1"/>
                </a:solidFill>
                <a:latin typeface="Arial" pitchFamily="34" charset="0"/>
                <a:cs typeface="Arial" pitchFamily="34" charset="0"/>
              </a:defRPr>
            </a:lvl1pPr>
          </a:lstStyle>
          <a:p>
            <a:pPr lvl="0"/>
            <a:r>
              <a:rPr lang="en-GB" dirty="0" smtClean="0"/>
              <a:t>Click here to type in this ‘text heavy slide’ (use Arial 30pt regular).</a:t>
            </a:r>
            <a:br>
              <a:rPr lang="en-GB" dirty="0" smtClean="0"/>
            </a:br>
            <a:r>
              <a:rPr lang="en-GB" dirty="0" smtClean="0"/>
              <a:t/>
            </a:r>
            <a:br>
              <a:rPr lang="en-GB" dirty="0" smtClean="0"/>
            </a:br>
            <a:r>
              <a:rPr lang="en-GB" dirty="0" smtClean="0"/>
              <a:t>If all your text won’t fit on a single slide at 30pt, you can use 24pt – PLEASE DON’T GO SMALLER. If your content still won’t fit, try to edit the copy – your slide has too much information for your audience to take in. As a last resort, you can run the copy over several slides – this isn’t ideal, but it’s better than being too small to read. </a:t>
            </a:r>
            <a:endParaRPr lang="en-GB" dirty="0"/>
          </a:p>
        </p:txBody>
      </p:sp>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extLst>
      <p:ext uri="{BB962C8B-B14F-4D97-AF65-F5344CB8AC3E}">
        <p14:creationId xmlns:p14="http://schemas.microsoft.com/office/powerpoint/2010/main" val="91718334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0" y="728663"/>
            <a:ext cx="9144000" cy="6127750"/>
          </a:xfrm>
          <a:prstGeom prst="rect">
            <a:avLst/>
          </a:prstGeom>
          <a:noFill/>
        </p:spPr>
        <p:txBody>
          <a:bodyPr lIns="0" tIns="288000" rIns="360000" bIns="720000" anchor="t" anchorCtr="0">
            <a:normAutofit/>
          </a:bodyPr>
          <a:lstStyle>
            <a:lvl1pPr marL="712788" marR="0" indent="-355600" algn="l" defTabSz="914400" rtl="0" eaLnBrk="1" fontAlgn="auto" latinLnBrk="0" hangingPunct="1">
              <a:lnSpc>
                <a:spcPct val="100000"/>
              </a:lnSpc>
              <a:spcBef>
                <a:spcPts val="600"/>
              </a:spcBef>
              <a:spcAft>
                <a:spcPts val="600"/>
              </a:spcAft>
              <a:buClrTx/>
              <a:buSzTx/>
              <a:buFont typeface="Arial" pitchFamily="34" charset="0"/>
              <a:buChar char="•"/>
              <a:tabLst/>
              <a:defRPr sz="3000" cap="none" baseline="0">
                <a:solidFill>
                  <a:schemeClr val="tx1"/>
                </a:solidFill>
                <a:latin typeface="Arial" pitchFamily="34" charset="0"/>
                <a:cs typeface="Arial" pitchFamily="34" charset="0"/>
              </a:defRPr>
            </a:lvl1pPr>
            <a:lvl2pPr marL="1074738" indent="-361950">
              <a:spcBef>
                <a:spcPts val="0"/>
              </a:spcBef>
              <a:spcAft>
                <a:spcPts val="600"/>
              </a:spcAft>
              <a:buSzPct val="70000"/>
              <a:buFont typeface="Arial" pitchFamily="34" charset="0"/>
              <a:buChar char="•"/>
              <a:defRPr sz="2600" baseline="0">
                <a:latin typeface="Arial" pitchFamily="34" charset="0"/>
                <a:cs typeface="Arial" pitchFamily="34" charset="0"/>
              </a:defRPr>
            </a:lvl2pPr>
          </a:lstStyle>
          <a:p>
            <a:pPr lvl="0"/>
            <a:r>
              <a:rPr lang="en-GB" dirty="0" smtClean="0"/>
              <a:t>Click here to add bullets (set in Arial 30pt regular).</a:t>
            </a:r>
          </a:p>
          <a:p>
            <a:pPr lvl="1"/>
            <a:r>
              <a:rPr lang="en-GB" dirty="0" smtClean="0"/>
              <a:t>Next level bullet point</a:t>
            </a:r>
          </a:p>
          <a:p>
            <a:pPr lvl="0"/>
            <a:r>
              <a:rPr lang="en-GB" dirty="0" smtClean="0"/>
              <a:t>Please keep bullets short and to the point</a:t>
            </a:r>
          </a:p>
          <a:p>
            <a:pPr lvl="1"/>
            <a:r>
              <a:rPr lang="en-GB" dirty="0" smtClean="0"/>
              <a:t>Next level bullet point</a:t>
            </a:r>
          </a:p>
          <a:p>
            <a:pPr lvl="0"/>
            <a:r>
              <a:rPr lang="en-GB" dirty="0" smtClean="0"/>
              <a:t>And try not to have more than 5 on a slide if at all possible</a:t>
            </a:r>
          </a:p>
          <a:p>
            <a:pPr lvl="0"/>
            <a:r>
              <a:rPr lang="en-GB" dirty="0" smtClean="0"/>
              <a:t>x</a:t>
            </a:r>
          </a:p>
          <a:p>
            <a:pPr lvl="0"/>
            <a:r>
              <a:rPr lang="en-GB" dirty="0" smtClean="0"/>
              <a:t>y</a:t>
            </a:r>
            <a:br>
              <a:rPr lang="en-GB" dirty="0" smtClean="0"/>
            </a:br>
            <a:r>
              <a:rPr lang="en-GB" dirty="0" smtClean="0"/>
              <a:t/>
            </a:r>
            <a:br>
              <a:rPr lang="en-GB" dirty="0" smtClean="0"/>
            </a:br>
            <a:endParaRPr lang="en-GB" dirty="0"/>
          </a:p>
        </p:txBody>
      </p:sp>
      <p:sp>
        <p:nvSpPr>
          <p:cNvPr id="4"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extLst>
      <p:ext uri="{BB962C8B-B14F-4D97-AF65-F5344CB8AC3E}">
        <p14:creationId xmlns:p14="http://schemas.microsoft.com/office/powerpoint/2010/main" val="154661283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5"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extLst>
      <p:ext uri="{BB962C8B-B14F-4D97-AF65-F5344CB8AC3E}">
        <p14:creationId xmlns:p14="http://schemas.microsoft.com/office/powerpoint/2010/main" val="2229499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6"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extLst>
      <p:ext uri="{BB962C8B-B14F-4D97-AF65-F5344CB8AC3E}">
        <p14:creationId xmlns:p14="http://schemas.microsoft.com/office/powerpoint/2010/main" val="22435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elow image_lab">
    <p:spTree>
      <p:nvGrpSpPr>
        <p:cNvPr id="1" name=""/>
        <p:cNvGrpSpPr/>
        <p:nvPr/>
      </p:nvGrpSpPr>
      <p:grpSpPr>
        <a:xfrm>
          <a:off x="0" y="0"/>
          <a:ext cx="0" cy="0"/>
          <a:chOff x="0" y="0"/>
          <a:chExt cx="0" cy="0"/>
        </a:xfrm>
      </p:grpSpPr>
      <p:pic>
        <p:nvPicPr>
          <p:cNvPr id="8" name="Picture 7" descr="HL_ChemistryLabs_Lancaster__30Jul2010_0152.jpg"/>
          <p:cNvPicPr>
            <a:picLocks noChangeAspect="1"/>
          </p:cNvPicPr>
          <p:nvPr userDrawn="1"/>
        </p:nvPicPr>
        <p:blipFill>
          <a:blip r:embed="rId2" cstate="screen"/>
          <a:stretch>
            <a:fillRect/>
          </a:stretch>
        </p:blipFill>
        <p:spPr>
          <a:xfrm>
            <a:off x="-1587"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800">
                <a:solidFill>
                  <a:srgbClr val="FF0000"/>
                </a:solidFill>
              </a:defRPr>
            </a:lvl1pPr>
          </a:lstStyle>
          <a:p>
            <a:r>
              <a:rPr lang="en-GB" dirty="0" smtClean="0"/>
              <a:t>Click on icon to insert your own image instead</a:t>
            </a:r>
          </a:p>
        </p:txBody>
      </p:sp>
      <p:sp>
        <p:nvSpPr>
          <p:cNvPr id="6"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tx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14"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extLst>
      <p:ext uri="{BB962C8B-B14F-4D97-AF65-F5344CB8AC3E}">
        <p14:creationId xmlns:p14="http://schemas.microsoft.com/office/powerpoint/2010/main" val="406540527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defRPr baseline="0"/>
            </a:lvl1pPr>
          </a:lstStyle>
          <a:p>
            <a:r>
              <a:rPr lang="en-GB" dirty="0" smtClean="0"/>
              <a:t>Image only slide – click on icon to insert your image here. </a:t>
            </a:r>
            <a:br>
              <a:rPr lang="en-GB" dirty="0" smtClean="0"/>
            </a:br>
            <a:r>
              <a:rPr lang="en-GB" dirty="0" smtClean="0"/>
              <a:t>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Image slide</a:t>
            </a:r>
            <a:endParaRPr lang="en-GB" dirty="0"/>
          </a:p>
        </p:txBody>
      </p:sp>
    </p:spTree>
    <p:extLst>
      <p:ext uri="{BB962C8B-B14F-4D97-AF65-F5344CB8AC3E}">
        <p14:creationId xmlns:p14="http://schemas.microsoft.com/office/powerpoint/2010/main" val="154005278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n image">
    <p:spTree>
      <p:nvGrpSpPr>
        <p:cNvPr id="1" name=""/>
        <p:cNvGrpSpPr/>
        <p:nvPr/>
      </p:nvGrpSpPr>
      <p:grpSpPr>
        <a:xfrm>
          <a:off x="0" y="0"/>
          <a:ext cx="0" cy="0"/>
          <a:chOff x="0" y="0"/>
          <a:chExt cx="0" cy="0"/>
        </a:xfrm>
      </p:grpSpPr>
      <p:pic>
        <p:nvPicPr>
          <p:cNvPr id="12" name="Picture 11" descr="Wetlands_iStock_000009474263XLarge.jpg"/>
          <p:cNvPicPr>
            <a:picLocks noChangeAspect="1"/>
          </p:cNvPicPr>
          <p:nvPr userDrawn="1"/>
        </p:nvPicPr>
        <p:blipFill>
          <a:blip r:embed="rId2" cstate="email"/>
          <a:stretch>
            <a:fillRect/>
          </a:stretch>
        </p:blipFill>
        <p:spPr>
          <a:xfrm>
            <a:off x="0" y="0"/>
            <a:ext cx="9144000" cy="3429000"/>
          </a:xfrm>
          <a:prstGeom prst="rect">
            <a:avLst/>
          </a:prstGeom>
        </p:spPr>
      </p:pic>
      <p:sp>
        <p:nvSpPr>
          <p:cNvPr id="6"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cap="none" baseline="0">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supporting text (32pt Arial regular).</a:t>
            </a:r>
            <a:br>
              <a:rPr lang="en-GB" dirty="0" smtClean="0"/>
            </a:br>
            <a:r>
              <a:rPr lang="en-GB" dirty="0" smtClean="0"/>
              <a:t>For intro text only – for text heavy slides</a:t>
            </a:r>
            <a:br>
              <a:rPr lang="en-GB" dirty="0" smtClean="0"/>
            </a:br>
            <a:r>
              <a:rPr lang="en-GB" dirty="0" smtClean="0"/>
              <a:t>use the banner topped slide.</a:t>
            </a:r>
          </a:p>
        </p:txBody>
      </p:sp>
      <p:sp>
        <p:nvSpPr>
          <p:cNvPr id="10" name="Text Placeholder 7"/>
          <p:cNvSpPr>
            <a:spLocks noGrp="1"/>
          </p:cNvSpPr>
          <p:nvPr>
            <p:ph type="body" sz="quarter" idx="10" hasCustomPrompt="1"/>
          </p:nvPr>
        </p:nvSpPr>
        <p:spPr>
          <a:xfrm>
            <a:off x="0" y="2297098"/>
            <a:ext cx="9144000" cy="1131902"/>
          </a:xfrm>
          <a:prstGeom prst="rect">
            <a:avLst/>
          </a:prstGeom>
          <a:noFill/>
        </p:spPr>
        <p:txBody>
          <a:bodyPr wrap="square" lIns="360000" tIns="360000" rIns="360000" bIns="288000" anchor="b"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a:t>
            </a:r>
            <a:endParaRPr lang="en-GB" dirty="0"/>
          </a:p>
        </p:txBody>
      </p:sp>
      <p:sp>
        <p:nvSpPr>
          <p:cNvPr id="9"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extLst>
      <p:ext uri="{BB962C8B-B14F-4D97-AF65-F5344CB8AC3E}">
        <p14:creationId xmlns:p14="http://schemas.microsoft.com/office/powerpoint/2010/main" val="2915178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0" y="728663"/>
            <a:ext cx="9144000" cy="6127750"/>
          </a:xfrm>
          <a:prstGeom prst="rect">
            <a:avLst/>
          </a:prstGeom>
          <a:noFill/>
        </p:spPr>
        <p:txBody>
          <a:bodyPr lIns="0" tIns="288000" rIns="360000" bIns="720000" anchor="t" anchorCtr="0">
            <a:normAutofit/>
          </a:bodyPr>
          <a:lstStyle>
            <a:lvl1pPr marL="712788" indent="-355600">
              <a:lnSpc>
                <a:spcPct val="100000"/>
              </a:lnSpc>
              <a:spcBef>
                <a:spcPts val="600"/>
              </a:spcBef>
              <a:spcAft>
                <a:spcPts val="600"/>
              </a:spcAft>
              <a:buFont typeface="Arial" pitchFamily="34" charset="0"/>
              <a:buChar char="•"/>
              <a:defRPr sz="3000" cap="none" baseline="0">
                <a:solidFill>
                  <a:schemeClr val="tx1"/>
                </a:solidFill>
                <a:latin typeface="Arial" pitchFamily="34" charset="0"/>
                <a:cs typeface="Arial" pitchFamily="34" charset="0"/>
              </a:defRPr>
            </a:lvl1pPr>
            <a:lvl2pPr marL="1074738" indent="-361950">
              <a:spcBef>
                <a:spcPts val="0"/>
              </a:spcBef>
              <a:buSzPct val="75000"/>
              <a:buFont typeface="Arial" pitchFamily="34" charset="0"/>
              <a:buChar char="•"/>
              <a:defRPr sz="2600" baseline="0">
                <a:latin typeface="Arial" pitchFamily="34" charset="0"/>
                <a:cs typeface="Arial" pitchFamily="34" charset="0"/>
              </a:defRPr>
            </a:lvl2pPr>
          </a:lstStyle>
          <a:p>
            <a:pPr lvl="0"/>
            <a:r>
              <a:rPr lang="en-GB" dirty="0" smtClean="0"/>
              <a:t>Click here to add bullets (Arial 30pt regular).</a:t>
            </a:r>
          </a:p>
          <a:p>
            <a:pPr lvl="1"/>
            <a:r>
              <a:rPr lang="en-GB" dirty="0" smtClean="0"/>
              <a:t>Next level bullet (Arial 26pt regular).</a:t>
            </a:r>
          </a:p>
          <a:p>
            <a:pPr lvl="0"/>
            <a:r>
              <a:rPr lang="en-GB" dirty="0" smtClean="0"/>
              <a:t>Please keep bullets short and to the point</a:t>
            </a:r>
          </a:p>
          <a:p>
            <a:pPr lvl="1"/>
            <a:r>
              <a:rPr lang="en-GB" dirty="0" smtClean="0"/>
              <a:t>Next level bullet</a:t>
            </a:r>
          </a:p>
          <a:p>
            <a:pPr lvl="0"/>
            <a:r>
              <a:rPr lang="en-GB" dirty="0" smtClean="0"/>
              <a:t>And try not to have more than 5 on a slide if at all possible</a:t>
            </a:r>
          </a:p>
          <a:p>
            <a:pPr lvl="0"/>
            <a:r>
              <a:rPr lang="en-GB" dirty="0" smtClean="0"/>
              <a:t>x</a:t>
            </a:r>
          </a:p>
          <a:p>
            <a:pPr lvl="0"/>
            <a:r>
              <a:rPr lang="en-GB" dirty="0" smtClean="0"/>
              <a:t>y</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val="129465706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302C9EC-15A1-4CF0-AE17-E7B0B8BCC86E}" type="datetimeFigureOut">
              <a:rPr lang="en-GB" smtClean="0">
                <a:solidFill>
                  <a:prstClr val="black"/>
                </a:solidFill>
              </a:rPr>
              <a:pPr/>
              <a:t>19/02/2018</a:t>
            </a:fld>
            <a:endParaRPr lang="en-GB"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795D63B-C9FF-4B8E-B598-178E560EB58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16262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302C9EC-15A1-4CF0-AE17-E7B0B8BCC86E}" type="datetimeFigureOut">
              <a:rPr lang="en-GB" smtClean="0">
                <a:solidFill>
                  <a:prstClr val="black"/>
                </a:solidFill>
              </a:rPr>
              <a:pPr/>
              <a:t>19/02/2018</a:t>
            </a:fld>
            <a:endParaRPr lang="en-GB"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795D63B-C9FF-4B8E-B598-178E560EB58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66172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text heavy</a:t>
            </a:r>
            <a:endParaRPr lang="en-GB" dirty="0"/>
          </a:p>
        </p:txBody>
      </p:sp>
      <p:sp>
        <p:nvSpPr>
          <p:cNvPr id="11" name="Text Placeholder 7"/>
          <p:cNvSpPr>
            <a:spLocks noGrp="1"/>
          </p:cNvSpPr>
          <p:nvPr>
            <p:ph type="body" sz="quarter" idx="12" hasCustomPrompt="1"/>
          </p:nvPr>
        </p:nvSpPr>
        <p:spPr>
          <a:xfrm>
            <a:off x="0" y="728663"/>
            <a:ext cx="9144000"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3000" cap="none" baseline="0">
                <a:solidFill>
                  <a:schemeClr val="tx1"/>
                </a:solidFill>
                <a:latin typeface="Arial" pitchFamily="34" charset="0"/>
                <a:cs typeface="Arial" pitchFamily="34" charset="0"/>
              </a:defRPr>
            </a:lvl1pPr>
          </a:lstStyle>
          <a:p>
            <a:pPr lvl="0"/>
            <a:r>
              <a:rPr lang="en-GB" dirty="0" smtClean="0"/>
              <a:t>Click here to type in this ‘text heavy slide’ (use Arial 30pt regular).</a:t>
            </a:r>
            <a:br>
              <a:rPr lang="en-GB" dirty="0" smtClean="0"/>
            </a:br>
            <a:r>
              <a:rPr lang="en-GB" dirty="0" smtClean="0"/>
              <a:t/>
            </a:r>
            <a:br>
              <a:rPr lang="en-GB" dirty="0" smtClean="0"/>
            </a:br>
            <a:r>
              <a:rPr lang="en-GB" dirty="0" smtClean="0"/>
              <a:t>If all your text won’t fit on a single slide at 30pt, you can use 24pt – PLEASE DON’T GO SMALLER. If your content still won’t fit, try to edit the copy – your slide has too much information for your audience to take in. As a last resort, you can run the copy over several slides – this isn’t ideal, but it’s better than being too small to read.</a:t>
            </a:r>
            <a:endParaRPr lang="en-GB" dirty="0"/>
          </a:p>
        </p:txBody>
      </p:sp>
      <p:sp>
        <p:nvSpPr>
          <p:cNvPr id="4"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extLst>
      <p:ext uri="{BB962C8B-B14F-4D97-AF65-F5344CB8AC3E}">
        <p14:creationId xmlns:p14="http://schemas.microsoft.com/office/powerpoint/2010/main" val="197375127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1016" y="728663"/>
            <a:ext cx="9107488" cy="6129337"/>
          </a:xfrm>
          <a:prstGeom prst="rect">
            <a:avLst/>
          </a:prstGeom>
          <a:noFill/>
        </p:spPr>
        <p:txBody>
          <a:bodyPr lIns="360000" tIns="288000" rIns="360000" bIns="720000" anchor="t" anchorCtr="0">
            <a:normAutofit/>
          </a:bodyPr>
          <a:lstStyle>
            <a:lvl1pPr marL="360363" indent="-360363">
              <a:lnSpc>
                <a:spcPct val="100000"/>
              </a:lnSpc>
              <a:spcBef>
                <a:spcPts val="600"/>
              </a:spcBef>
              <a:spcAft>
                <a:spcPts val="600"/>
              </a:spcAft>
              <a:buFont typeface="Arial" pitchFamily="34" charset="0"/>
              <a:buChar char="•"/>
              <a:defRPr sz="3000" cap="none" baseline="0">
                <a:solidFill>
                  <a:schemeClr val="tx1"/>
                </a:solidFill>
                <a:latin typeface="Arial" pitchFamily="34" charset="0"/>
                <a:cs typeface="Arial" pitchFamily="34" charset="0"/>
              </a:defRPr>
            </a:lvl1pPr>
            <a:lvl2pPr>
              <a:spcBef>
                <a:spcPts val="0"/>
              </a:spcBef>
              <a:spcAft>
                <a:spcPts val="600"/>
              </a:spcAft>
              <a:buSzPct val="75000"/>
              <a:buFont typeface="Arial" pitchFamily="34" charset="0"/>
              <a:buChar char="•"/>
              <a:defRPr sz="2600" baseline="0">
                <a:latin typeface="Arial" pitchFamily="34" charset="0"/>
                <a:cs typeface="Arial" pitchFamily="34" charset="0"/>
              </a:defRPr>
            </a:lvl2pPr>
          </a:lstStyle>
          <a:p>
            <a:pPr lvl="0"/>
            <a:r>
              <a:rPr lang="en-GB" dirty="0" smtClean="0"/>
              <a:t>Click here to add bullets (set in Arial 30pt regular).</a:t>
            </a:r>
          </a:p>
          <a:p>
            <a:pPr lvl="1"/>
            <a:r>
              <a:rPr lang="en-GB" dirty="0" smtClean="0"/>
              <a:t>Next level bullet point</a:t>
            </a:r>
          </a:p>
          <a:p>
            <a:pPr lvl="0"/>
            <a:r>
              <a:rPr lang="en-GB" dirty="0" smtClean="0"/>
              <a:t>Please keep bullets short and to the point</a:t>
            </a:r>
          </a:p>
          <a:p>
            <a:pPr lvl="1"/>
            <a:r>
              <a:rPr lang="en-GB" dirty="0" smtClean="0"/>
              <a:t>Next level bullet point</a:t>
            </a:r>
          </a:p>
          <a:p>
            <a:pPr lvl="0"/>
            <a:r>
              <a:rPr lang="en-GB" dirty="0" smtClean="0"/>
              <a:t>And try not to have more than 5 on a slide if at all possible</a:t>
            </a:r>
          </a:p>
          <a:p>
            <a:pPr lvl="0"/>
            <a:r>
              <a:rPr lang="en-GB" dirty="0" smtClean="0"/>
              <a:t>x</a:t>
            </a:r>
          </a:p>
          <a:p>
            <a:pPr lvl="0"/>
            <a:r>
              <a:rPr lang="en-GB" dirty="0" smtClean="0"/>
              <a:t>y </a:t>
            </a:r>
            <a:br>
              <a:rPr lang="en-GB" dirty="0" smtClean="0"/>
            </a:br>
            <a:endParaRPr lang="en-GB" dirty="0"/>
          </a:p>
        </p:txBody>
      </p:sp>
      <p:sp>
        <p:nvSpPr>
          <p:cNvPr id="4"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extLst>
      <p:ext uri="{BB962C8B-B14F-4D97-AF65-F5344CB8AC3E}">
        <p14:creationId xmlns:p14="http://schemas.microsoft.com/office/powerpoint/2010/main" val="232085915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5"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extLst>
      <p:ext uri="{BB962C8B-B14F-4D97-AF65-F5344CB8AC3E}">
        <p14:creationId xmlns:p14="http://schemas.microsoft.com/office/powerpoint/2010/main" val="13405185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6"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extLst>
      <p:ext uri="{BB962C8B-B14F-4D97-AF65-F5344CB8AC3E}">
        <p14:creationId xmlns:p14="http://schemas.microsoft.com/office/powerpoint/2010/main" val="427484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 Impact point">
    <p:spTree>
      <p:nvGrpSpPr>
        <p:cNvPr id="1" name=""/>
        <p:cNvGrpSpPr/>
        <p:nvPr/>
      </p:nvGrpSpPr>
      <p:grpSpPr>
        <a:xfrm>
          <a:off x="0" y="0"/>
          <a:ext cx="0" cy="0"/>
          <a:chOff x="0" y="0"/>
          <a:chExt cx="0" cy="0"/>
        </a:xfrm>
      </p:grpSpPr>
      <p:pic>
        <p:nvPicPr>
          <p:cNvPr id="7" name="Picture 6" descr="iStock_000004025886_Smaller.jpg"/>
          <p:cNvPicPr>
            <a:picLocks noChangeAspect="1"/>
          </p:cNvPicPr>
          <p:nvPr userDrawn="1"/>
        </p:nvPicPr>
        <p:blipFill>
          <a:blip r:embed="rId2" cstate="screen"/>
          <a:stretch>
            <a:fillRect/>
          </a:stretch>
        </p:blipFill>
        <p:spPr>
          <a:xfrm>
            <a:off x="-1587"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tx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extLst>
      <p:ext uri="{BB962C8B-B14F-4D97-AF65-F5344CB8AC3E}">
        <p14:creationId xmlns:p14="http://schemas.microsoft.com/office/powerpoint/2010/main" val="142888891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defRPr baseline="0"/>
            </a:lvl1pPr>
          </a:lstStyle>
          <a:p>
            <a:r>
              <a:rPr lang="en-GB" dirty="0" smtClean="0"/>
              <a:t>Image only slide – click on icon to insert your image here.</a:t>
            </a:r>
            <a:br>
              <a:rPr lang="en-GB" dirty="0" smtClean="0"/>
            </a:br>
            <a:r>
              <a:rPr lang="en-GB" dirty="0" smtClean="0"/>
              <a:t>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Image slide</a:t>
            </a:r>
            <a:endParaRPr lang="en-GB" dirty="0"/>
          </a:p>
        </p:txBody>
      </p:sp>
    </p:spTree>
    <p:extLst>
      <p:ext uri="{BB962C8B-B14F-4D97-AF65-F5344CB8AC3E}">
        <p14:creationId xmlns:p14="http://schemas.microsoft.com/office/powerpoint/2010/main" val="103486845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below image">
    <p:spTree>
      <p:nvGrpSpPr>
        <p:cNvPr id="1" name=""/>
        <p:cNvGrpSpPr/>
        <p:nvPr/>
      </p:nvGrpSpPr>
      <p:grpSpPr>
        <a:xfrm>
          <a:off x="0" y="0"/>
          <a:ext cx="0" cy="0"/>
          <a:chOff x="0" y="0"/>
          <a:chExt cx="0" cy="0"/>
        </a:xfrm>
      </p:grpSpPr>
      <p:pic>
        <p:nvPicPr>
          <p:cNvPr id="8" name="Picture 7" descr="iStock_000004025886_Smaller.jpg"/>
          <p:cNvPicPr>
            <a:picLocks noChangeAspect="1"/>
          </p:cNvPicPr>
          <p:nvPr userDrawn="1"/>
        </p:nvPicPr>
        <p:blipFill>
          <a:blip r:embed="rId2" cstate="print"/>
          <a:stretch>
            <a:fillRect/>
          </a:stretch>
        </p:blipFill>
        <p:spPr>
          <a:xfrm>
            <a:off x="0"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tx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extLst>
      <p:ext uri="{BB962C8B-B14F-4D97-AF65-F5344CB8AC3E}">
        <p14:creationId xmlns:p14="http://schemas.microsoft.com/office/powerpoint/2010/main" val="190361414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13782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28650" y="1825625"/>
            <a:ext cx="3867150" cy="2098675"/>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825625"/>
            <a:ext cx="3867150" cy="2098675"/>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28650" y="4076700"/>
            <a:ext cx="3867150" cy="21002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076700"/>
            <a:ext cx="3867150" cy="21002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519034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434840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805803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84443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4364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D215285-05E3-4F19-AE2A-526D6981041D}" type="datetimeFigureOut">
              <a:rPr lang="en-US">
                <a:solidFill>
                  <a:prstClr val="black"/>
                </a:solidFill>
              </a:rPr>
              <a:pPr>
                <a:defRPr/>
              </a:pPr>
              <a:t>2/19/2018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0BC7E8D5-7CD5-4A13-A1C8-B3634185B40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9382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 Impact point_lab">
    <p:spTree>
      <p:nvGrpSpPr>
        <p:cNvPr id="1" name=""/>
        <p:cNvGrpSpPr/>
        <p:nvPr/>
      </p:nvGrpSpPr>
      <p:grpSpPr>
        <a:xfrm>
          <a:off x="0" y="0"/>
          <a:ext cx="0" cy="0"/>
          <a:chOff x="0" y="0"/>
          <a:chExt cx="0" cy="0"/>
        </a:xfrm>
      </p:grpSpPr>
      <p:pic>
        <p:nvPicPr>
          <p:cNvPr id="10" name="Picture 9" descr="HL_ChemistryLabs_Lancaster__30Jul2010_0152.jpg"/>
          <p:cNvPicPr>
            <a:picLocks noChangeAspect="1"/>
          </p:cNvPicPr>
          <p:nvPr userDrawn="1"/>
        </p:nvPicPr>
        <p:blipFill>
          <a:blip r:embed="rId2" cstate="screen"/>
          <a:stretch>
            <a:fillRect/>
          </a:stretch>
        </p:blipFill>
        <p:spPr>
          <a:xfrm>
            <a:off x="0" y="0"/>
            <a:ext cx="9144000" cy="3429000"/>
          </a:xfrm>
          <a:prstGeom prst="rect">
            <a:avLst/>
          </a:prstGeom>
        </p:spPr>
      </p:pic>
      <p:sp>
        <p:nvSpPr>
          <p:cNvPr id="7"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8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tx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a ‘Thank’ you</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4000" cap="none" baseline="0">
                <a:solidFill>
                  <a:schemeClr val="tx1"/>
                </a:solidFill>
                <a:latin typeface="Arial" pitchFamily="34" charset="0"/>
                <a:cs typeface="Arial" pitchFamily="34" charset="0"/>
              </a:defRPr>
            </a:lvl1pPr>
          </a:lstStyle>
          <a:p>
            <a:pPr lvl="0"/>
            <a:r>
              <a:rPr lang="en-GB" dirty="0" smtClean="0"/>
              <a:t>Click here for your closing point and/or thank you - end all presentations with this closing slide.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y &amp; becaus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52000" anchor="b"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4800" b="1" i="0" cap="all" baseline="0">
                <a:solidFill>
                  <a:srgbClr val="3FCFD6"/>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WHY: CLICK here TO TYPE your “why” question?</a:t>
            </a:r>
            <a:endParaRPr lang="en-GB" dirty="0"/>
          </a:p>
        </p:txBody>
      </p:sp>
      <p:sp>
        <p:nvSpPr>
          <p:cNvPr id="11" name="Text Placeholder 7"/>
          <p:cNvSpPr>
            <a:spLocks noGrp="1"/>
          </p:cNvSpPr>
          <p:nvPr>
            <p:ph type="body" sz="quarter" idx="12" hasCustomPrompt="1"/>
          </p:nvPr>
        </p:nvSpPr>
        <p:spPr>
          <a:xfrm>
            <a:off x="0" y="3429000"/>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800" b="1" cap="all" baseline="0">
                <a:solidFill>
                  <a:schemeClr val="bg1"/>
                </a:solidFill>
                <a:latin typeface="Arial" pitchFamily="34" charset="0"/>
                <a:cs typeface="Arial" pitchFamily="34" charset="0"/>
              </a:defRPr>
            </a:lvl1pPr>
          </a:lstStyle>
          <a:p>
            <a:pPr lvl="0"/>
            <a:r>
              <a:rPr lang="en-GB" dirty="0" smtClean="0"/>
              <a:t>BECAUSE: click here to type your answer</a:t>
            </a:r>
            <a:endParaRPr lang="en-GB" dirty="0"/>
          </a:p>
        </p:txBody>
      </p:sp>
      <p:sp>
        <p:nvSpPr>
          <p:cNvPr id="13" name="Text Placeholder 12"/>
          <p:cNvSpPr>
            <a:spLocks noGrp="1"/>
          </p:cNvSpPr>
          <p:nvPr>
            <p:ph type="body" sz="quarter" idx="13" hasCustomPrompt="1"/>
          </p:nvPr>
        </p:nvSpPr>
        <p:spPr>
          <a:xfrm>
            <a:off x="395288" y="728663"/>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lvl="0"/>
            <a:r>
              <a:rPr lang="en-GB" dirty="0" smtClean="0"/>
              <a:t>FORMAT:  WHY: as black text and in bold, remaining text as blue and in regular</a:t>
            </a:r>
          </a:p>
        </p:txBody>
      </p:sp>
      <p:sp>
        <p:nvSpPr>
          <p:cNvPr id="5" name="Text Placeholder 12"/>
          <p:cNvSpPr>
            <a:spLocks noGrp="1"/>
          </p:cNvSpPr>
          <p:nvPr>
            <p:ph type="body" sz="quarter" idx="14" hasCustomPrompt="1"/>
          </p:nvPr>
        </p:nvSpPr>
        <p:spPr>
          <a:xfrm>
            <a:off x="395288" y="5373216"/>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dirty="0" smtClean="0"/>
              <a:t>FORMAT:  BECAUSE: as black text and in bold, remaining text as white and in regular</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4.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8.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7.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7.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0.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5" Type="http://schemas.openxmlformats.org/officeDocument/2006/relationships/image" Target="../media/image1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3429000"/>
          </a:xfrm>
          <a:prstGeom prst="rect">
            <a:avLst/>
          </a:prstGeom>
          <a:solidFill>
            <a:srgbClr val="3F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CEH_PMS_RGB.png"/>
          <p:cNvPicPr>
            <a:picLocks noChangeAspect="1"/>
          </p:cNvPicPr>
          <p:nvPr/>
        </p:nvPicPr>
        <p:blipFill>
          <a:blip r:embed="rId10" cstate="screen"/>
          <a:srcRect/>
          <a:stretch>
            <a:fillRect/>
          </a:stretch>
        </p:blipFill>
        <p:spPr>
          <a:xfrm>
            <a:off x="388221" y="6087483"/>
            <a:ext cx="1800000" cy="43786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0" r:id="rId2"/>
    <p:sldLayoutId id="2147483673" r:id="rId3"/>
    <p:sldLayoutId id="2147483674" r:id="rId4"/>
    <p:sldLayoutId id="2147483773" r:id="rId5"/>
    <p:sldLayoutId id="2147483675" r:id="rId6"/>
    <p:sldLayoutId id="2147483774" r:id="rId7"/>
    <p:sldLayoutId id="2147483697" r:id="rId8"/>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427413"/>
            <a:ext cx="9144000" cy="3429000"/>
          </a:xfrm>
          <a:prstGeom prst="rect">
            <a:avLst/>
          </a:prstGeom>
          <a:solidFill>
            <a:srgbClr val="3F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CEH_WO_PMS_RGB.png"/>
          <p:cNvPicPr>
            <a:picLocks noChangeAspect="1"/>
          </p:cNvPicPr>
          <p:nvPr/>
        </p:nvPicPr>
        <p:blipFill>
          <a:blip r:embed="rId10" cstate="screen"/>
          <a:stretch>
            <a:fillRect/>
          </a:stretch>
        </p:blipFill>
        <p:spPr>
          <a:xfrm>
            <a:off x="145895" y="5570320"/>
            <a:ext cx="2240552" cy="1584000"/>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75" r:id="rId5"/>
    <p:sldLayoutId id="2147483706" r:id="rId6"/>
    <p:sldLayoutId id="2147483776" r:id="rId7"/>
    <p:sldLayoutId id="2147483707" r:id="rId8"/>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3429000"/>
          </a:xfrm>
          <a:prstGeom prst="rect">
            <a:avLst/>
          </a:prstGeom>
          <a:solidFill>
            <a:srgbClr val="A2D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CEH_PMS_RGB.png"/>
          <p:cNvPicPr>
            <a:picLocks noChangeAspect="1"/>
          </p:cNvPicPr>
          <p:nvPr/>
        </p:nvPicPr>
        <p:blipFill>
          <a:blip r:embed="rId10" cstate="screen"/>
          <a:srcRect/>
          <a:stretch>
            <a:fillRect/>
          </a:stretch>
        </p:blipFill>
        <p:spPr>
          <a:xfrm>
            <a:off x="388221" y="6087483"/>
            <a:ext cx="1800000" cy="437861"/>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94" r:id="rId3"/>
    <p:sldLayoutId id="2147483680" r:id="rId4"/>
    <p:sldLayoutId id="2147483777" r:id="rId5"/>
    <p:sldLayoutId id="2147483681" r:id="rId6"/>
    <p:sldLayoutId id="2147483778" r:id="rId7"/>
    <p:sldLayoutId id="2147483698" r:id="rId8"/>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429000"/>
            <a:ext cx="9144000" cy="3429000"/>
          </a:xfrm>
          <a:prstGeom prst="rect">
            <a:avLst/>
          </a:prstGeom>
          <a:solidFill>
            <a:srgbClr val="A2D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CEH_WO_PMS_RGB.png"/>
          <p:cNvPicPr>
            <a:picLocks noChangeAspect="1"/>
          </p:cNvPicPr>
          <p:nvPr/>
        </p:nvPicPr>
        <p:blipFill>
          <a:blip r:embed="rId10" cstate="screen"/>
          <a:stretch>
            <a:fillRect/>
          </a:stretch>
        </p:blipFill>
        <p:spPr>
          <a:xfrm>
            <a:off x="145895" y="5570320"/>
            <a:ext cx="2240552" cy="1584000"/>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79" r:id="rId3"/>
    <p:sldLayoutId id="2147483712" r:id="rId4"/>
    <p:sldLayoutId id="2147483780" r:id="rId5"/>
    <p:sldLayoutId id="2147483713" r:id="rId6"/>
    <p:sldLayoutId id="2147483781" r:id="rId7"/>
    <p:sldLayoutId id="2147483714" r:id="rId8"/>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728663"/>
          </a:xfrm>
          <a:prstGeom prst="rect">
            <a:avLst/>
          </a:prstGeom>
          <a:solidFill>
            <a:srgbClr val="3F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CEH_PMS_RGB.png"/>
          <p:cNvPicPr>
            <a:picLocks noChangeAspect="1"/>
          </p:cNvPicPr>
          <p:nvPr/>
        </p:nvPicPr>
        <p:blipFill>
          <a:blip r:embed="rId8" cstate="screen"/>
          <a:srcRect/>
          <a:stretch>
            <a:fillRect/>
          </a:stretch>
        </p:blipFill>
        <p:spPr>
          <a:xfrm>
            <a:off x="388221" y="6087483"/>
            <a:ext cx="1800000" cy="437861"/>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9" r:id="rId2"/>
    <p:sldLayoutId id="2147483783" r:id="rId3"/>
    <p:sldLayoutId id="2147483784" r:id="rId4"/>
    <p:sldLayoutId id="2147483782" r:id="rId5"/>
    <p:sldLayoutId id="2147483715" r:id="rId6"/>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728663"/>
          </a:xfrm>
          <a:prstGeom prst="rect">
            <a:avLst/>
          </a:prstGeom>
          <a:solidFill>
            <a:srgbClr val="A2D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CEH_PMS_RGB.png"/>
          <p:cNvPicPr>
            <a:picLocks noChangeAspect="1"/>
          </p:cNvPicPr>
          <p:nvPr/>
        </p:nvPicPr>
        <p:blipFill>
          <a:blip r:embed="rId9" cstate="screen"/>
          <a:srcRect/>
          <a:stretch>
            <a:fillRect/>
          </a:stretch>
        </p:blipFill>
        <p:spPr>
          <a:xfrm>
            <a:off x="388221" y="6087483"/>
            <a:ext cx="1800000" cy="437861"/>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93" r:id="rId2"/>
    <p:sldLayoutId id="2147483785" r:id="rId3"/>
    <p:sldLayoutId id="2147483786" r:id="rId4"/>
    <p:sldLayoutId id="2147483700" r:id="rId5"/>
    <p:sldLayoutId id="2147483716" r:id="rId6"/>
    <p:sldLayoutId id="2147483796" r:id="rId7"/>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NERC_Logo_Landscape_RGB_2013.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948464" y="6192008"/>
            <a:ext cx="1800000" cy="390732"/>
          </a:xfrm>
          <a:prstGeom prst="rect">
            <a:avLst/>
          </a:prstGeom>
        </p:spPr>
      </p:pic>
      <p:sp>
        <p:nvSpPr>
          <p:cNvPr id="7" name="Rectangle 6"/>
          <p:cNvSpPr/>
          <p:nvPr/>
        </p:nvSpPr>
        <p:spPr>
          <a:xfrm>
            <a:off x="0" y="0"/>
            <a:ext cx="9144000" cy="728663"/>
          </a:xfrm>
          <a:prstGeom prst="rect">
            <a:avLst/>
          </a:prstGeom>
          <a:solidFill>
            <a:srgbClr val="3F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9" descr="CEH_PMS_RGB.png"/>
          <p:cNvPicPr>
            <a:picLocks noChangeAspect="1"/>
          </p:cNvPicPr>
          <p:nvPr/>
        </p:nvPicPr>
        <p:blipFill>
          <a:blip r:embed="rId13" cstate="screen">
            <a:extLst>
              <a:ext uri="{28A0092B-C50C-407E-A947-70E740481C1C}">
                <a14:useLocalDpi xmlns:a14="http://schemas.microsoft.com/office/drawing/2010/main"/>
              </a:ext>
            </a:extLst>
          </a:blip>
          <a:srcRect l="10868" t="32491" r="8698" b="39833"/>
          <a:stretch>
            <a:fillRect/>
          </a:stretch>
        </p:blipFill>
        <p:spPr>
          <a:xfrm>
            <a:off x="388221" y="6159491"/>
            <a:ext cx="1800000" cy="437861"/>
          </a:xfrm>
          <a:prstGeom prst="rect">
            <a:avLst/>
          </a:prstGeom>
        </p:spPr>
      </p:pic>
    </p:spTree>
    <p:extLst>
      <p:ext uri="{BB962C8B-B14F-4D97-AF65-F5344CB8AC3E}">
        <p14:creationId xmlns:p14="http://schemas.microsoft.com/office/powerpoint/2010/main" val="206737614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3" r:id="rId7"/>
    <p:sldLayoutId id="2147483814" r:id="rId8"/>
    <p:sldLayoutId id="2147483815" r:id="rId9"/>
    <p:sldLayoutId id="2147483816" r:id="rId10"/>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NERC_Logo_Landscape_RGB_2013.png"/>
          <p:cNvPicPr>
            <a:picLocks noChangeAspect="1"/>
          </p:cNvPicPr>
          <p:nvPr/>
        </p:nvPicPr>
        <p:blipFill>
          <a:blip r:embed="rId13" cstate="print"/>
          <a:stretch>
            <a:fillRect/>
          </a:stretch>
        </p:blipFill>
        <p:spPr>
          <a:xfrm>
            <a:off x="6948464" y="6120000"/>
            <a:ext cx="1800000" cy="390732"/>
          </a:xfrm>
          <a:prstGeom prst="rect">
            <a:avLst/>
          </a:prstGeom>
        </p:spPr>
      </p:pic>
      <p:sp>
        <p:nvSpPr>
          <p:cNvPr id="7" name="Rectangle 6"/>
          <p:cNvSpPr/>
          <p:nvPr/>
        </p:nvSpPr>
        <p:spPr>
          <a:xfrm>
            <a:off x="0" y="0"/>
            <a:ext cx="9144000" cy="728663"/>
          </a:xfrm>
          <a:prstGeom prst="rect">
            <a:avLst/>
          </a:prstGeom>
          <a:solidFill>
            <a:srgbClr val="A2D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Picture 9" descr="CEH_PMS_RGB.png"/>
          <p:cNvPicPr>
            <a:picLocks noChangeAspect="1"/>
          </p:cNvPicPr>
          <p:nvPr/>
        </p:nvPicPr>
        <p:blipFill>
          <a:blip r:embed="rId14" cstate="print"/>
          <a:srcRect l="10868" t="32491" r="8698" b="39833"/>
          <a:stretch>
            <a:fillRect/>
          </a:stretch>
        </p:blipFill>
        <p:spPr>
          <a:xfrm>
            <a:off x="388221" y="6087483"/>
            <a:ext cx="1800000" cy="437861"/>
          </a:xfrm>
          <a:prstGeom prst="rect">
            <a:avLst/>
          </a:prstGeom>
        </p:spPr>
      </p:pic>
    </p:spTree>
    <p:extLst>
      <p:ext uri="{BB962C8B-B14F-4D97-AF65-F5344CB8AC3E}">
        <p14:creationId xmlns:p14="http://schemas.microsoft.com/office/powerpoint/2010/main" val="84777251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36" r:id="rId7"/>
    <p:sldLayoutId id="2147483837" r:id="rId8"/>
    <p:sldLayoutId id="2147483861" r:id="rId9"/>
    <p:sldLayoutId id="2147483862" r:id="rId10"/>
    <p:sldLayoutId id="2147483863" r:id="rId11"/>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39890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descr="TREE_Logo_PowerPoint_Footer.png"/>
          <p:cNvPicPr>
            <a:picLocks noChangeAspect="1"/>
          </p:cNvPicPr>
          <p:nvPr userDrawn="1"/>
        </p:nvPicPr>
        <p:blipFill>
          <a:blip r:embed="rId5" cstate="print"/>
          <a:stretch>
            <a:fillRect/>
          </a:stretch>
        </p:blipFill>
        <p:spPr>
          <a:xfrm>
            <a:off x="467544" y="5805264"/>
            <a:ext cx="2124000" cy="587552"/>
          </a:xfrm>
          <a:prstGeom prst="rect">
            <a:avLst/>
          </a:prstGeom>
        </p:spPr>
      </p:pic>
    </p:spTree>
    <p:extLst>
      <p:ext uri="{BB962C8B-B14F-4D97-AF65-F5344CB8AC3E}">
        <p14:creationId xmlns:p14="http://schemas.microsoft.com/office/powerpoint/2010/main" val="46360856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6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63.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5.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6.xml"/><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4.xml"/><Relationship Id="rId6" Type="http://schemas.openxmlformats.org/officeDocument/2006/relationships/image" Target="../media/image23.jpeg"/><Relationship Id="rId11" Type="http://schemas.openxmlformats.org/officeDocument/2006/relationships/image" Target="../media/image27.jpeg"/><Relationship Id="rId5" Type="http://schemas.openxmlformats.org/officeDocument/2006/relationships/image" Target="../media/image22.jpeg"/><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0.xml"/><Relationship Id="rId5" Type="http://schemas.openxmlformats.org/officeDocument/2006/relationships/image" Target="../media/image30.jpe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solidFill>
            <a:schemeClr val="bg1"/>
          </a:solidFill>
        </p:spPr>
        <p:txBody>
          <a:bodyPr/>
          <a:lstStyle/>
          <a:p>
            <a:pPr lvl="0" algn="ctr">
              <a:defRPr/>
            </a:pPr>
            <a:r>
              <a:rPr lang="en-GB" b="1" dirty="0" smtClean="0">
                <a:latin typeface="+mn-lt"/>
              </a:rPr>
              <a:t>Work Groups (WG) 1 &amp; 2 </a:t>
            </a:r>
            <a:endParaRPr lang="en-GB" sz="2800" b="1" dirty="0" smtClean="0">
              <a:latin typeface="+mn-lt"/>
            </a:endParaRPr>
          </a:p>
          <a:p>
            <a:endParaRPr lang="en-GB" sz="2800" dirty="0" smtClean="0">
              <a:latin typeface="+mn-lt"/>
            </a:endParaRPr>
          </a:p>
          <a:p>
            <a:pPr algn="ctr"/>
            <a:r>
              <a:rPr lang="en-GB" sz="3200" dirty="0" smtClean="0">
                <a:latin typeface="+mn-lt"/>
              </a:rPr>
              <a:t>Richard </a:t>
            </a:r>
            <a:r>
              <a:rPr lang="en-GB" sz="3200" dirty="0">
                <a:latin typeface="+mn-lt"/>
              </a:rPr>
              <a:t>Shore</a:t>
            </a:r>
            <a:r>
              <a:rPr lang="en-GB" sz="3200" dirty="0" smtClean="0">
                <a:latin typeface="+mn-lt"/>
              </a:rPr>
              <a:t>, Igor Eulaers (WG1)</a:t>
            </a:r>
            <a:endParaRPr lang="en-GB" sz="3200" dirty="0">
              <a:latin typeface="+mn-lt"/>
            </a:endParaRPr>
          </a:p>
          <a:p>
            <a:pPr algn="ctr"/>
            <a:r>
              <a:rPr lang="en-GB" sz="3200" dirty="0">
                <a:latin typeface="+mn-lt"/>
              </a:rPr>
              <a:t>Antonio </a:t>
            </a:r>
            <a:r>
              <a:rPr lang="en-GB" sz="3200" dirty="0" smtClean="0">
                <a:latin typeface="+mn-lt"/>
              </a:rPr>
              <a:t>Garcia-Fernandez, Rafael Mateo (WG2)</a:t>
            </a:r>
          </a:p>
          <a:p>
            <a:pPr lvl="0" algn="ctr">
              <a:defRPr/>
            </a:pPr>
            <a:endParaRPr lang="en-GB" sz="3200" dirty="0">
              <a:latin typeface="+mn-lt"/>
            </a:endParaRPr>
          </a:p>
          <a:p>
            <a:endParaRPr lang="en-GB" sz="1800" dirty="0">
              <a:latin typeface="+mn-lt"/>
            </a:endParaRPr>
          </a:p>
        </p:txBody>
      </p:sp>
      <p:sp>
        <p:nvSpPr>
          <p:cNvPr id="6" name="Text Placeholder 5"/>
          <p:cNvSpPr>
            <a:spLocks noGrp="1"/>
          </p:cNvSpPr>
          <p:nvPr>
            <p:ph type="body" sz="quarter" idx="15"/>
          </p:nvPr>
        </p:nvSpPr>
        <p:spPr/>
        <p:txBody>
          <a:bodyPr/>
          <a:lstStyle/>
          <a:p>
            <a:endParaRPr lang="en-GB"/>
          </a:p>
        </p:txBody>
      </p:sp>
      <p:pic>
        <p:nvPicPr>
          <p:cNvPr id="14" name="Picture Placeholder 13"/>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301" b="301"/>
          <a:stretch>
            <a:fillRect/>
          </a:stretch>
        </p:blipFill>
        <p:spPr>
          <a:xfrm>
            <a:off x="1587" y="0"/>
            <a:ext cx="9142413" cy="3429000"/>
          </a:xfrm>
        </p:spPr>
      </p:pic>
      <p:pic>
        <p:nvPicPr>
          <p:cNvPr id="7" name="Picture Placeholder 5" descr="Hovering kestrel.jpg"/>
          <p:cNvPicPr>
            <a:picLocks noChangeAspect="1"/>
          </p:cNvPicPr>
          <p:nvPr/>
        </p:nvPicPr>
        <p:blipFill>
          <a:blip r:embed="rId3" cstate="print"/>
          <a:srcRect/>
          <a:stretch>
            <a:fillRect/>
          </a:stretch>
        </p:blipFill>
        <p:spPr>
          <a:xfrm>
            <a:off x="0" y="0"/>
            <a:ext cx="9142413" cy="3429000"/>
          </a:xfrm>
          <a:prstGeom prst="rect">
            <a:avLst/>
          </a:prstGeom>
        </p:spPr>
      </p:pic>
      <p:sp>
        <p:nvSpPr>
          <p:cNvPr id="2" name="Rectangle 1"/>
          <p:cNvSpPr/>
          <p:nvPr/>
        </p:nvSpPr>
        <p:spPr>
          <a:xfrm>
            <a:off x="0" y="5991367"/>
            <a:ext cx="9142412" cy="86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3053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16434"/>
            <a:ext cx="9144000" cy="576262"/>
          </a:xfrm>
          <a:prstGeom prst="rect">
            <a:avLst/>
          </a:prstGeo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3200" b="1" cap="all" dirty="0" smtClean="0">
                <a:latin typeface="+mj-lt"/>
              </a:rPr>
              <a:t>BEYOND STATE OF THE ART</a:t>
            </a:r>
            <a:endParaRPr kumimoji="0" lang="en-GB" sz="3200" b="1" i="0" u="none" strike="noStrike" kern="1200" cap="all" spc="0" normalizeH="0" noProof="0" dirty="0">
              <a:ln>
                <a:noFill/>
              </a:ln>
              <a:effectLst/>
              <a:uLnTx/>
              <a:uFillTx/>
              <a:latin typeface="+mj-lt"/>
            </a:endParaRPr>
          </a:p>
        </p:txBody>
      </p:sp>
      <p:sp>
        <p:nvSpPr>
          <p:cNvPr id="4" name="Rectangle 3"/>
          <p:cNvSpPr/>
          <p:nvPr/>
        </p:nvSpPr>
        <p:spPr>
          <a:xfrm>
            <a:off x="0" y="5991367"/>
            <a:ext cx="9142412" cy="86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1137" y="692696"/>
            <a:ext cx="5612914" cy="5663089"/>
          </a:xfrm>
          <a:prstGeom prst="rect">
            <a:avLst/>
          </a:prstGeom>
        </p:spPr>
        <p:txBody>
          <a:bodyPr wrap="square">
            <a:spAutoFit/>
          </a:bodyPr>
          <a:lstStyle/>
          <a:p>
            <a:pPr marL="285750" indent="-285750">
              <a:spcAft>
                <a:spcPts val="1200"/>
              </a:spcAft>
              <a:buFont typeface="Arial" panose="020B0604020202020204" pitchFamily="34" charset="0"/>
              <a:buChar char="•"/>
            </a:pPr>
            <a:r>
              <a:rPr lang="en-GB" sz="2400" dirty="0" smtClean="0">
                <a:latin typeface="ArialMT"/>
              </a:rPr>
              <a:t>Assessing </a:t>
            </a:r>
            <a:r>
              <a:rPr lang="en-GB" sz="2400" dirty="0">
                <a:latin typeface="ArialMT"/>
              </a:rPr>
              <a:t>current capacities for pan-European assessment of contaminant </a:t>
            </a:r>
            <a:r>
              <a:rPr lang="en-GB" sz="2400" dirty="0" smtClean="0">
                <a:latin typeface="ArialMT"/>
              </a:rPr>
              <a:t>exposure</a:t>
            </a:r>
          </a:p>
          <a:p>
            <a:pPr marL="285750" indent="-285750">
              <a:spcAft>
                <a:spcPts val="1200"/>
              </a:spcAft>
              <a:buFont typeface="Arial" panose="020B0604020202020204" pitchFamily="34" charset="0"/>
              <a:buChar char="•"/>
            </a:pPr>
            <a:r>
              <a:rPr lang="en-GB" sz="2400" dirty="0" smtClean="0">
                <a:latin typeface="ArialMT"/>
              </a:rPr>
              <a:t>Linking </a:t>
            </a:r>
            <a:r>
              <a:rPr lang="en-GB" sz="2400" dirty="0">
                <a:latin typeface="ArialMT"/>
              </a:rPr>
              <a:t>researchers and analytical laboratories (in academia and industry),</a:t>
            </a:r>
          </a:p>
          <a:p>
            <a:pPr marL="285750" indent="-285750">
              <a:spcAft>
                <a:spcPts val="1800"/>
              </a:spcAft>
              <a:buFont typeface="Arial" panose="020B0604020202020204" pitchFamily="34" charset="0"/>
              <a:buChar char="•"/>
            </a:pPr>
            <a:r>
              <a:rPr lang="en-GB" sz="2400" dirty="0" smtClean="0">
                <a:latin typeface="ArialMT"/>
              </a:rPr>
              <a:t>Developing </a:t>
            </a:r>
            <a:r>
              <a:rPr lang="en-GB" sz="2400" dirty="0">
                <a:latin typeface="ArialMT"/>
              </a:rPr>
              <a:t>an </a:t>
            </a:r>
            <a:r>
              <a:rPr lang="en-GB" sz="2400" dirty="0" err="1">
                <a:latin typeface="ArialMT"/>
              </a:rPr>
              <a:t>ERBioMS</a:t>
            </a:r>
            <a:r>
              <a:rPr lang="en-GB" sz="2400" dirty="0">
                <a:latin typeface="ArialMT"/>
              </a:rPr>
              <a:t> </a:t>
            </a:r>
            <a:r>
              <a:rPr lang="en-GB" sz="2400" dirty="0" smtClean="0">
                <a:latin typeface="ArialMT"/>
              </a:rPr>
              <a:t>framework</a:t>
            </a:r>
          </a:p>
          <a:p>
            <a:pPr marL="285750" indent="-285750">
              <a:spcAft>
                <a:spcPts val="1800"/>
              </a:spcAft>
              <a:buFont typeface="Arial" panose="020B0604020202020204" pitchFamily="34" charset="0"/>
              <a:buChar char="•"/>
            </a:pPr>
            <a:r>
              <a:rPr lang="en-GB" sz="2400" dirty="0" smtClean="0">
                <a:latin typeface="ArialMT"/>
              </a:rPr>
              <a:t>Pilot framework (pan-European </a:t>
            </a:r>
            <a:r>
              <a:rPr lang="en-GB" sz="2400" dirty="0">
                <a:latin typeface="ArialMT"/>
              </a:rPr>
              <a:t>assessment and reporting </a:t>
            </a:r>
            <a:r>
              <a:rPr lang="en-GB" sz="2400" dirty="0" smtClean="0">
                <a:latin typeface="ArialMT"/>
              </a:rPr>
              <a:t>of trends in exposure (- where feasible, effects) </a:t>
            </a:r>
            <a:endParaRPr lang="en-GB" sz="2400" dirty="0">
              <a:latin typeface="ArialMT"/>
            </a:endParaRPr>
          </a:p>
          <a:p>
            <a:pPr marL="285750" indent="-285750">
              <a:spcAft>
                <a:spcPts val="1200"/>
              </a:spcAft>
              <a:buFont typeface="Arial" panose="020B0604020202020204" pitchFamily="34" charset="0"/>
              <a:buChar char="•"/>
            </a:pPr>
            <a:r>
              <a:rPr lang="en-GB" sz="2400" dirty="0" smtClean="0">
                <a:latin typeface="ArialMT"/>
              </a:rPr>
              <a:t>Providing </a:t>
            </a:r>
            <a:r>
              <a:rPr lang="en-GB" sz="2400" dirty="0">
                <a:latin typeface="ArialMT"/>
              </a:rPr>
              <a:t>guidance on integration with regulatory risk assessments and </a:t>
            </a:r>
            <a:r>
              <a:rPr lang="en-GB" sz="2400" dirty="0" smtClean="0">
                <a:latin typeface="ArialMT"/>
              </a:rPr>
              <a:t>effectiveness evaluations</a:t>
            </a:r>
            <a:endParaRPr lang="en-GB" sz="2400" dirty="0"/>
          </a:p>
        </p:txBody>
      </p:sp>
      <p:pic>
        <p:nvPicPr>
          <p:cNvPr id="5" name="Content Placeholder 4" descr="eurasian_sparrow_hawk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5657066" y="1940185"/>
            <a:ext cx="2266950" cy="2098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Golden_eag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2479" y="5237666"/>
            <a:ext cx="2016125" cy="16144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milvus_milvus_2"/>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bwMode="auto">
          <a:xfrm>
            <a:off x="7359576" y="827024"/>
            <a:ext cx="1631950" cy="2089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Merlin_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7451" y="3892427"/>
            <a:ext cx="2124075" cy="160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615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16434"/>
            <a:ext cx="9144000" cy="576262"/>
          </a:xfrm>
          <a:prstGeom prst="rect">
            <a:avLst/>
          </a:prstGeo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GB" sz="3200" b="1" cap="all" dirty="0" err="1" smtClean="0">
                <a:latin typeface="+mj-lt"/>
              </a:rPr>
              <a:t>KeY</a:t>
            </a:r>
            <a:r>
              <a:rPr lang="en-GB" sz="3200" b="1" cap="all" dirty="0">
                <a:latin typeface="+mj-lt"/>
              </a:rPr>
              <a:t> activities: T1.1, </a:t>
            </a:r>
            <a:r>
              <a:rPr lang="en-GB" sz="3200" b="1" cap="all" dirty="0" smtClean="0">
                <a:latin typeface="+mj-lt"/>
              </a:rPr>
              <a:t>2.1. </a:t>
            </a:r>
            <a:r>
              <a:rPr lang="en-GB" sz="3200" u="sng" dirty="0">
                <a:latin typeface="+mj-lt"/>
              </a:rPr>
              <a:t>Months 1-24 </a:t>
            </a:r>
          </a:p>
          <a:p>
            <a:pPr marL="342900" lvl="0" indent="-342900">
              <a:spcBef>
                <a:spcPct val="20000"/>
              </a:spcBef>
              <a:defRPr/>
            </a:pPr>
            <a:endParaRPr kumimoji="0" lang="en-GB" sz="3200" b="1" i="0" u="none" strike="noStrike" kern="1200" cap="all" spc="0" normalizeH="0" noProof="0" dirty="0">
              <a:ln>
                <a:noFill/>
              </a:ln>
              <a:effectLst/>
              <a:uLnTx/>
              <a:uFillTx/>
              <a:latin typeface="+mj-lt"/>
            </a:endParaRPr>
          </a:p>
        </p:txBody>
      </p:sp>
      <p:sp>
        <p:nvSpPr>
          <p:cNvPr id="4" name="Rectangle 3"/>
          <p:cNvSpPr/>
          <p:nvPr/>
        </p:nvSpPr>
        <p:spPr>
          <a:xfrm>
            <a:off x="0" y="5991367"/>
            <a:ext cx="9142412" cy="86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60421" y="822356"/>
            <a:ext cx="5181600" cy="2523768"/>
          </a:xfrm>
          <a:prstGeom prst="rect">
            <a:avLst/>
          </a:prstGeom>
        </p:spPr>
        <p:txBody>
          <a:bodyPr wrap="square">
            <a:spAutoFit/>
          </a:bodyPr>
          <a:lstStyle/>
          <a:p>
            <a:r>
              <a:rPr lang="en-GB" sz="2800" b="1" dirty="0" smtClean="0">
                <a:solidFill>
                  <a:schemeClr val="accent5">
                    <a:lumMod val="50000"/>
                  </a:schemeClr>
                </a:solidFill>
              </a:rPr>
              <a:t>Assess </a:t>
            </a:r>
            <a:r>
              <a:rPr lang="en-GB" sz="2800" b="1" dirty="0">
                <a:solidFill>
                  <a:schemeClr val="accent5">
                    <a:lumMod val="50000"/>
                  </a:schemeClr>
                </a:solidFill>
              </a:rPr>
              <a:t>current capacities for pan-European raptor </a:t>
            </a:r>
            <a:r>
              <a:rPr lang="en-GB" sz="2800" b="1" dirty="0" smtClean="0">
                <a:solidFill>
                  <a:schemeClr val="accent5">
                    <a:lumMod val="50000"/>
                  </a:schemeClr>
                </a:solidFill>
              </a:rPr>
              <a:t>biomonitoring </a:t>
            </a:r>
            <a:r>
              <a:rPr lang="en-GB" sz="2800" dirty="0" smtClean="0">
                <a:solidFill>
                  <a:schemeClr val="accent5">
                    <a:lumMod val="50000"/>
                  </a:schemeClr>
                </a:solidFill>
              </a:rPr>
              <a:t>(assessment </a:t>
            </a:r>
            <a:r>
              <a:rPr lang="en-GB" sz="2800" dirty="0">
                <a:solidFill>
                  <a:schemeClr val="accent5">
                    <a:lumMod val="50000"/>
                  </a:schemeClr>
                </a:solidFill>
              </a:rPr>
              <a:t>of exposure trends and, where feasible, effects) for </a:t>
            </a:r>
            <a:r>
              <a:rPr lang="en-GB" sz="2800" dirty="0" smtClean="0">
                <a:solidFill>
                  <a:schemeClr val="accent5">
                    <a:lumMod val="50000"/>
                  </a:schemeClr>
                </a:solidFill>
              </a:rPr>
              <a:t> 4-6 prioritised contaminants</a:t>
            </a:r>
          </a:p>
          <a:p>
            <a:endParaRPr lang="en-GB" dirty="0">
              <a:latin typeface="ArialMT"/>
            </a:endParaRPr>
          </a:p>
        </p:txBody>
      </p:sp>
      <p:sp>
        <p:nvSpPr>
          <p:cNvPr id="5" name="Rectangle 4"/>
          <p:cNvSpPr/>
          <p:nvPr/>
        </p:nvSpPr>
        <p:spPr>
          <a:xfrm>
            <a:off x="160421" y="3775915"/>
            <a:ext cx="6826840" cy="3046988"/>
          </a:xfrm>
          <a:prstGeom prst="rect">
            <a:avLst/>
          </a:prstGeom>
        </p:spPr>
        <p:txBody>
          <a:bodyPr wrap="square">
            <a:spAutoFit/>
          </a:bodyPr>
          <a:lstStyle/>
          <a:p>
            <a:r>
              <a:rPr lang="en-GB" sz="2400" dirty="0" smtClean="0">
                <a:latin typeface="ArialMT"/>
              </a:rPr>
              <a:t>Candidate contaminants (to be discussed tomorrow) could include: </a:t>
            </a:r>
          </a:p>
          <a:p>
            <a:endParaRPr lang="en-GB" sz="2400" dirty="0" smtClean="0">
              <a:latin typeface="ArialMT"/>
            </a:endParaRPr>
          </a:p>
          <a:p>
            <a:pPr marL="342900" indent="-342900">
              <a:buFont typeface="Arial" panose="020B0604020202020204" pitchFamily="34" charset="0"/>
              <a:buChar char="•"/>
            </a:pPr>
            <a:r>
              <a:rPr lang="en-GB" sz="2400" dirty="0" smtClean="0">
                <a:latin typeface="ArialMT"/>
              </a:rPr>
              <a:t>PCBs</a:t>
            </a:r>
            <a:r>
              <a:rPr lang="en-GB" sz="2400" dirty="0">
                <a:latin typeface="ArialMT"/>
              </a:rPr>
              <a:t>, FRs and </a:t>
            </a:r>
            <a:r>
              <a:rPr lang="en-GB" sz="2400" dirty="0" smtClean="0">
                <a:latin typeface="ArialMT"/>
              </a:rPr>
              <a:t>PFs </a:t>
            </a:r>
          </a:p>
          <a:p>
            <a:pPr marL="342900" indent="-342900">
              <a:buFont typeface="Arial" panose="020B0604020202020204" pitchFamily="34" charset="0"/>
              <a:buChar char="•"/>
            </a:pPr>
            <a:r>
              <a:rPr lang="en-GB" sz="2400" dirty="0" smtClean="0">
                <a:latin typeface="ArialMT"/>
              </a:rPr>
              <a:t>Toxic metals (Hg, </a:t>
            </a:r>
            <a:r>
              <a:rPr lang="en-GB" sz="2400" dirty="0" err="1" smtClean="0">
                <a:latin typeface="ArialMT"/>
              </a:rPr>
              <a:t>Pb</a:t>
            </a:r>
            <a:r>
              <a:rPr lang="en-GB" sz="2400" dirty="0" smtClean="0">
                <a:latin typeface="ArialMT"/>
              </a:rPr>
              <a:t>)</a:t>
            </a:r>
          </a:p>
          <a:p>
            <a:pPr marL="342900" indent="-342900">
              <a:buFont typeface="Arial" panose="020B0604020202020204" pitchFamily="34" charset="0"/>
              <a:buChar char="•"/>
            </a:pPr>
            <a:r>
              <a:rPr lang="en-GB" sz="2400" dirty="0" smtClean="0">
                <a:latin typeface="ArialMT"/>
              </a:rPr>
              <a:t>PPPs-neonicotinoids</a:t>
            </a:r>
          </a:p>
          <a:p>
            <a:pPr marL="342900" indent="-342900">
              <a:buFont typeface="Arial" panose="020B0604020202020204" pitchFamily="34" charset="0"/>
              <a:buChar char="•"/>
            </a:pPr>
            <a:r>
              <a:rPr lang="en-GB" sz="2400" dirty="0" smtClean="0">
                <a:latin typeface="ArialMT"/>
              </a:rPr>
              <a:t>Biocides (SGARs) </a:t>
            </a:r>
          </a:p>
          <a:p>
            <a:pPr marL="342900" indent="-342900">
              <a:buFont typeface="Arial" panose="020B0604020202020204" pitchFamily="34" charset="0"/>
              <a:buChar char="•"/>
            </a:pPr>
            <a:r>
              <a:rPr lang="en-GB" sz="2400" dirty="0" err="1" smtClean="0">
                <a:latin typeface="ArialMT"/>
              </a:rPr>
              <a:t>Parasiticides</a:t>
            </a:r>
            <a:r>
              <a:rPr lang="en-GB" sz="2400" dirty="0">
                <a:latin typeface="ArialMT"/>
              </a:rPr>
              <a:t>, NSAIDs and livestock </a:t>
            </a:r>
            <a:r>
              <a:rPr lang="en-GB" sz="2400" dirty="0" smtClean="0">
                <a:latin typeface="ArialMT"/>
              </a:rPr>
              <a:t>antibiotics</a:t>
            </a:r>
            <a:endParaRPr lang="en-GB"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347" y="1142147"/>
            <a:ext cx="3241828" cy="2203977"/>
          </a:xfrm>
          <a:prstGeom prst="rect">
            <a:avLst/>
          </a:prstGeom>
        </p:spPr>
      </p:pic>
      <p:pic>
        <p:nvPicPr>
          <p:cNvPr id="3074" name="Picture 2" descr="Image result for flame retard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080" y="3801003"/>
            <a:ext cx="3241828" cy="204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657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16434"/>
            <a:ext cx="9144000" cy="576262"/>
          </a:xfrm>
          <a:prstGeom prst="rect">
            <a:avLst/>
          </a:prstGeo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GB" sz="3200" b="1" cap="all" dirty="0" err="1" smtClean="0">
                <a:latin typeface="+mj-lt"/>
              </a:rPr>
              <a:t>KeY</a:t>
            </a:r>
            <a:r>
              <a:rPr lang="en-GB" sz="3200" b="1" cap="all" dirty="0">
                <a:latin typeface="+mj-lt"/>
              </a:rPr>
              <a:t> activities: </a:t>
            </a:r>
            <a:r>
              <a:rPr lang="en-GB" sz="3200" b="1" cap="all" dirty="0" smtClean="0">
                <a:latin typeface="+mj-lt"/>
              </a:rPr>
              <a:t>T1.2, 2.2. </a:t>
            </a:r>
            <a:r>
              <a:rPr lang="en-GB" sz="3200" u="sng" dirty="0">
                <a:solidFill>
                  <a:srgbClr val="56585B"/>
                </a:solidFill>
              </a:rPr>
              <a:t>Months </a:t>
            </a:r>
            <a:r>
              <a:rPr lang="en-GB" sz="3200" u="sng" dirty="0" smtClean="0">
                <a:solidFill>
                  <a:srgbClr val="56585B"/>
                </a:solidFill>
              </a:rPr>
              <a:t>18-36 </a:t>
            </a:r>
            <a:endParaRPr lang="en-GB" sz="3200" u="sng" dirty="0">
              <a:solidFill>
                <a:srgbClr val="56585B"/>
              </a:solidFill>
            </a:endParaRPr>
          </a:p>
          <a:p>
            <a:pPr marL="342900" lvl="0" indent="-342900">
              <a:spcBef>
                <a:spcPct val="20000"/>
              </a:spcBef>
              <a:defRPr/>
            </a:pPr>
            <a:endParaRPr kumimoji="0" lang="en-GB" sz="3200" b="1" i="0" u="none" strike="noStrike" kern="1200" cap="all" spc="0" normalizeH="0" noProof="0" dirty="0">
              <a:ln>
                <a:noFill/>
              </a:ln>
              <a:effectLst/>
              <a:uLnTx/>
              <a:uFillTx/>
              <a:latin typeface="+mj-lt"/>
            </a:endParaRPr>
          </a:p>
        </p:txBody>
      </p:sp>
      <p:sp>
        <p:nvSpPr>
          <p:cNvPr id="4" name="Rectangle 3"/>
          <p:cNvSpPr/>
          <p:nvPr/>
        </p:nvSpPr>
        <p:spPr>
          <a:xfrm>
            <a:off x="0" y="5991367"/>
            <a:ext cx="9142412" cy="86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81265" y="1030432"/>
            <a:ext cx="4908884" cy="2246769"/>
          </a:xfrm>
          <a:prstGeom prst="rect">
            <a:avLst/>
          </a:prstGeom>
        </p:spPr>
        <p:txBody>
          <a:bodyPr wrap="square">
            <a:spAutoFit/>
          </a:bodyPr>
          <a:lstStyle/>
          <a:p>
            <a:r>
              <a:rPr lang="en-GB" sz="2800" b="1" dirty="0">
                <a:solidFill>
                  <a:schemeClr val="accent5">
                    <a:lumMod val="50000"/>
                  </a:schemeClr>
                </a:solidFill>
                <a:latin typeface="Arial-BoldMT"/>
              </a:rPr>
              <a:t>Develop framework for European Raptor Biomonitoring Scheme</a:t>
            </a:r>
          </a:p>
          <a:p>
            <a:r>
              <a:rPr lang="en-GB" sz="2800" b="1" dirty="0">
                <a:solidFill>
                  <a:schemeClr val="accent5">
                    <a:lumMod val="50000"/>
                  </a:schemeClr>
                </a:solidFill>
                <a:latin typeface="Arial-BoldMT"/>
              </a:rPr>
              <a:t>(</a:t>
            </a:r>
            <a:r>
              <a:rPr lang="en-GB" sz="2800" b="1" dirty="0" err="1">
                <a:solidFill>
                  <a:schemeClr val="accent5">
                    <a:lumMod val="50000"/>
                  </a:schemeClr>
                </a:solidFill>
                <a:latin typeface="Arial-BoldMT"/>
              </a:rPr>
              <a:t>ERBioMS</a:t>
            </a:r>
            <a:r>
              <a:rPr lang="en-GB" sz="2800" b="1" dirty="0">
                <a:solidFill>
                  <a:schemeClr val="accent5">
                    <a:lumMod val="50000"/>
                  </a:schemeClr>
                </a:solidFill>
                <a:latin typeface="Arial-BoldMT"/>
              </a:rPr>
              <a:t>) </a:t>
            </a:r>
            <a:r>
              <a:rPr lang="en-GB" sz="2800" dirty="0">
                <a:solidFill>
                  <a:schemeClr val="accent5">
                    <a:lumMod val="50000"/>
                  </a:schemeClr>
                </a:solidFill>
                <a:latin typeface="ArialMT"/>
              </a:rPr>
              <a:t>using priority species and </a:t>
            </a:r>
            <a:r>
              <a:rPr lang="en-GB" sz="2800" dirty="0" smtClean="0">
                <a:solidFill>
                  <a:schemeClr val="accent5">
                    <a:lumMod val="50000"/>
                  </a:schemeClr>
                </a:solidFill>
                <a:latin typeface="ArialMT"/>
              </a:rPr>
              <a:t>matrices</a:t>
            </a:r>
            <a:endParaRPr lang="en-GB" dirty="0">
              <a:solidFill>
                <a:schemeClr val="accent5">
                  <a:lumMod val="50000"/>
                </a:schemeClr>
              </a:solidFill>
              <a:latin typeface="ArialMT"/>
            </a:endParaRPr>
          </a:p>
        </p:txBody>
      </p:sp>
      <p:sp>
        <p:nvSpPr>
          <p:cNvPr id="5" name="Rectangle 4"/>
          <p:cNvSpPr/>
          <p:nvPr/>
        </p:nvSpPr>
        <p:spPr>
          <a:xfrm>
            <a:off x="160422" y="3614938"/>
            <a:ext cx="6554278" cy="2954655"/>
          </a:xfrm>
          <a:prstGeom prst="rect">
            <a:avLst/>
          </a:prstGeom>
        </p:spPr>
        <p:txBody>
          <a:bodyPr wrap="square">
            <a:spAutoFit/>
          </a:bodyPr>
          <a:lstStyle/>
          <a:p>
            <a:pPr marL="342900" indent="-342900">
              <a:spcAft>
                <a:spcPts val="1200"/>
              </a:spcAft>
              <a:buFont typeface="Arial" panose="020B0604020202020204" pitchFamily="34" charset="0"/>
              <a:buChar char="•"/>
            </a:pPr>
            <a:r>
              <a:rPr lang="en-GB" sz="2600" dirty="0" smtClean="0"/>
              <a:t>Identify appropriate </a:t>
            </a:r>
            <a:r>
              <a:rPr lang="en-GB" sz="2600" dirty="0"/>
              <a:t>species (and read across methods for species within </a:t>
            </a:r>
            <a:r>
              <a:rPr lang="en-GB" sz="2600" dirty="0" smtClean="0"/>
              <a:t>trophic guilds</a:t>
            </a:r>
            <a:r>
              <a:rPr lang="en-GB" sz="2600" dirty="0"/>
              <a:t>) </a:t>
            </a:r>
            <a:endParaRPr lang="en-GB" sz="2600" dirty="0" smtClean="0"/>
          </a:p>
          <a:p>
            <a:pPr marL="342900" indent="-342900">
              <a:spcAft>
                <a:spcPts val="1200"/>
              </a:spcAft>
              <a:buFont typeface="Arial" panose="020B0604020202020204" pitchFamily="34" charset="0"/>
              <a:buChar char="•"/>
            </a:pPr>
            <a:r>
              <a:rPr lang="en-GB" sz="2600" dirty="0" smtClean="0"/>
              <a:t>Identify sample matrices based on Espin </a:t>
            </a:r>
            <a:r>
              <a:rPr lang="en-GB" sz="2600" dirty="0"/>
              <a:t>et al </a:t>
            </a:r>
            <a:r>
              <a:rPr lang="en-GB" sz="2600" dirty="0" smtClean="0"/>
              <a:t>2016</a:t>
            </a:r>
          </a:p>
          <a:p>
            <a:pPr marL="342900" indent="-342900">
              <a:spcAft>
                <a:spcPts val="1200"/>
              </a:spcAft>
              <a:buFont typeface="Arial" panose="020B0604020202020204" pitchFamily="34" charset="0"/>
              <a:buChar char="•"/>
            </a:pPr>
            <a:r>
              <a:rPr lang="en-GB" sz="2600" dirty="0" smtClean="0"/>
              <a:t>Identify scientific methodology</a:t>
            </a:r>
          </a:p>
          <a:p>
            <a:pPr marL="342900" indent="-342900">
              <a:spcAft>
                <a:spcPts val="1200"/>
              </a:spcAft>
              <a:buFont typeface="Arial" panose="020B0604020202020204" pitchFamily="34" charset="0"/>
              <a:buChar char="•"/>
            </a:pPr>
            <a:r>
              <a:rPr lang="en-GB" sz="2600" dirty="0" smtClean="0"/>
              <a:t>Relate to WG3 and WG4 (logistics)</a:t>
            </a:r>
            <a:endParaRPr lang="en-GB" sz="2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340" y="1334951"/>
            <a:ext cx="1480181" cy="1637730"/>
          </a:xfrm>
          <a:prstGeom prst="rect">
            <a:avLst/>
          </a:prstGeom>
          <a:effectLst>
            <a:softEdge rad="127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420" y="885708"/>
            <a:ext cx="1497648" cy="1657056"/>
          </a:xfrm>
          <a:prstGeom prst="rect">
            <a:avLst/>
          </a:prstGeom>
          <a:effectLst>
            <a:softEdge rad="127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4700" y="3146097"/>
            <a:ext cx="1497647" cy="1657055"/>
          </a:xfrm>
          <a:prstGeom prst="rect">
            <a:avLst/>
          </a:prstGeom>
          <a:effectLst>
            <a:softEdge rad="12700"/>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1408" y="4976568"/>
            <a:ext cx="1571113" cy="1738341"/>
          </a:xfrm>
          <a:prstGeom prst="rect">
            <a:avLst/>
          </a:prstGeom>
        </p:spPr>
      </p:pic>
    </p:spTree>
    <p:extLst>
      <p:ext uri="{BB962C8B-B14F-4D97-AF65-F5344CB8AC3E}">
        <p14:creationId xmlns:p14="http://schemas.microsoft.com/office/powerpoint/2010/main" val="962123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16434"/>
            <a:ext cx="9144000" cy="576262"/>
          </a:xfrm>
          <a:prstGeom prst="rect">
            <a:avLst/>
          </a:prstGeo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GB" sz="3200" b="1" cap="all" dirty="0" err="1" smtClean="0">
                <a:latin typeface="+mj-lt"/>
              </a:rPr>
              <a:t>KeY</a:t>
            </a:r>
            <a:r>
              <a:rPr lang="en-GB" sz="3200" b="1" cap="all" dirty="0">
                <a:latin typeface="+mj-lt"/>
              </a:rPr>
              <a:t> activities: </a:t>
            </a:r>
            <a:r>
              <a:rPr lang="en-GB" sz="3200" b="1" cap="all" dirty="0" smtClean="0">
                <a:latin typeface="+mj-lt"/>
              </a:rPr>
              <a:t>T1.3, 2.3. </a:t>
            </a:r>
            <a:r>
              <a:rPr lang="en-GB" sz="3200" u="sng" dirty="0">
                <a:solidFill>
                  <a:srgbClr val="56585B"/>
                </a:solidFill>
              </a:rPr>
              <a:t>Months </a:t>
            </a:r>
            <a:r>
              <a:rPr lang="en-GB" sz="3200" u="sng" dirty="0" smtClean="0">
                <a:solidFill>
                  <a:srgbClr val="56585B"/>
                </a:solidFill>
              </a:rPr>
              <a:t>12-48 </a:t>
            </a:r>
            <a:endParaRPr lang="en-GB" sz="3200" u="sng" dirty="0">
              <a:solidFill>
                <a:srgbClr val="56585B"/>
              </a:solidFill>
            </a:endParaRPr>
          </a:p>
          <a:p>
            <a:pPr marL="342900" lvl="0" indent="-342900">
              <a:spcBef>
                <a:spcPct val="20000"/>
              </a:spcBef>
              <a:defRPr/>
            </a:pPr>
            <a:endParaRPr kumimoji="0" lang="en-GB" sz="3200" b="1" i="0" u="none" strike="noStrike" kern="1200" cap="all" spc="0" normalizeH="0" noProof="0" dirty="0">
              <a:ln>
                <a:noFill/>
              </a:ln>
              <a:effectLst/>
              <a:uLnTx/>
              <a:uFillTx/>
              <a:latin typeface="+mj-lt"/>
            </a:endParaRPr>
          </a:p>
        </p:txBody>
      </p:sp>
      <p:sp>
        <p:nvSpPr>
          <p:cNvPr id="4" name="Rectangle 3"/>
          <p:cNvSpPr/>
          <p:nvPr/>
        </p:nvSpPr>
        <p:spPr>
          <a:xfrm>
            <a:off x="0" y="5991367"/>
            <a:ext cx="9142412" cy="86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44787" y="1030432"/>
            <a:ext cx="5783058" cy="2554545"/>
          </a:xfrm>
          <a:prstGeom prst="rect">
            <a:avLst/>
          </a:prstGeom>
        </p:spPr>
        <p:txBody>
          <a:bodyPr wrap="square">
            <a:spAutoFit/>
          </a:bodyPr>
          <a:lstStyle/>
          <a:p>
            <a:r>
              <a:rPr lang="en-GB" sz="3200" b="1" dirty="0">
                <a:solidFill>
                  <a:schemeClr val="accent5">
                    <a:lumMod val="50000"/>
                  </a:schemeClr>
                </a:solidFill>
              </a:rPr>
              <a:t>Deliver a network of collaborating </a:t>
            </a:r>
            <a:r>
              <a:rPr lang="en-GB" sz="3200" b="1" dirty="0" smtClean="0">
                <a:solidFill>
                  <a:schemeClr val="accent5">
                    <a:lumMod val="50000"/>
                  </a:schemeClr>
                </a:solidFill>
              </a:rPr>
              <a:t>laboratories </a:t>
            </a:r>
            <a:r>
              <a:rPr lang="en-GB" sz="3200" b="1" dirty="0">
                <a:solidFill>
                  <a:schemeClr val="accent5">
                    <a:lumMod val="50000"/>
                  </a:schemeClr>
                </a:solidFill>
              </a:rPr>
              <a:t>capable of delivering </a:t>
            </a:r>
            <a:r>
              <a:rPr lang="en-GB" sz="3200" b="1" dirty="0" smtClean="0">
                <a:solidFill>
                  <a:schemeClr val="accent5">
                    <a:lumMod val="50000"/>
                  </a:schemeClr>
                </a:solidFill>
              </a:rPr>
              <a:t>pan-European </a:t>
            </a:r>
            <a:r>
              <a:rPr lang="en-GB" sz="3200" b="1" dirty="0">
                <a:solidFill>
                  <a:schemeClr val="accent5">
                    <a:lumMod val="50000"/>
                  </a:schemeClr>
                </a:solidFill>
              </a:rPr>
              <a:t>surveillance and monitoring </a:t>
            </a:r>
            <a:endParaRPr lang="en-GB" sz="3200" b="1" dirty="0">
              <a:solidFill>
                <a:schemeClr val="accent5">
                  <a:lumMod val="50000"/>
                </a:schemeClr>
              </a:solidFill>
              <a:latin typeface="ArialMT"/>
            </a:endParaRPr>
          </a:p>
        </p:txBody>
      </p:sp>
      <p:sp>
        <p:nvSpPr>
          <p:cNvPr id="5" name="Rectangle 4"/>
          <p:cNvSpPr/>
          <p:nvPr/>
        </p:nvSpPr>
        <p:spPr>
          <a:xfrm>
            <a:off x="188599" y="3834014"/>
            <a:ext cx="8068298" cy="2985433"/>
          </a:xfrm>
          <a:prstGeom prst="rect">
            <a:avLst/>
          </a:prstGeom>
        </p:spPr>
        <p:txBody>
          <a:bodyPr wrap="square">
            <a:spAutoFit/>
          </a:bodyPr>
          <a:lstStyle/>
          <a:p>
            <a:pPr marL="342900" indent="-342900">
              <a:spcAft>
                <a:spcPts val="1200"/>
              </a:spcAft>
              <a:buFont typeface="Arial" panose="020B0604020202020204" pitchFamily="34" charset="0"/>
              <a:buChar char="•"/>
            </a:pPr>
            <a:r>
              <a:rPr lang="en-GB" sz="2400" dirty="0" smtClean="0"/>
              <a:t>Develop </a:t>
            </a:r>
            <a:r>
              <a:rPr lang="en-GB" sz="2400" dirty="0"/>
              <a:t>an agreed list of </a:t>
            </a:r>
            <a:r>
              <a:rPr lang="en-GB" sz="2400" dirty="0" smtClean="0"/>
              <a:t>priority compounds/compound </a:t>
            </a:r>
            <a:r>
              <a:rPr lang="en-GB" sz="2400" dirty="0"/>
              <a:t>groups </a:t>
            </a:r>
            <a:endParaRPr lang="en-GB" sz="2400" dirty="0" smtClean="0"/>
          </a:p>
          <a:p>
            <a:pPr marL="342900" indent="-342900">
              <a:spcAft>
                <a:spcPts val="1200"/>
              </a:spcAft>
              <a:buFont typeface="Arial" panose="020B0604020202020204" pitchFamily="34" charset="0"/>
              <a:buChar char="•"/>
            </a:pPr>
            <a:r>
              <a:rPr lang="en-GB" sz="2400" dirty="0" smtClean="0"/>
              <a:t>Assess </a:t>
            </a:r>
            <a:r>
              <a:rPr lang="en-GB" sz="2400" dirty="0"/>
              <a:t>potential for monitoring using species and matrices selected by </a:t>
            </a:r>
            <a:r>
              <a:rPr lang="en-GB" sz="2400" dirty="0" smtClean="0"/>
              <a:t>task</a:t>
            </a:r>
          </a:p>
          <a:p>
            <a:pPr marL="342900" indent="-342900">
              <a:spcAft>
                <a:spcPts val="1200"/>
              </a:spcAft>
              <a:buFont typeface="Arial" panose="020B0604020202020204" pitchFamily="34" charset="0"/>
              <a:buChar char="•"/>
            </a:pPr>
            <a:r>
              <a:rPr lang="en-GB" sz="2400" dirty="0" smtClean="0"/>
              <a:t>Establish </a:t>
            </a:r>
            <a:r>
              <a:rPr lang="en-GB" sz="2400" dirty="0"/>
              <a:t>the scope of activities that could be undertaken </a:t>
            </a:r>
            <a:r>
              <a:rPr lang="en-GB" sz="2400" dirty="0" smtClean="0"/>
              <a:t>and timeliness</a:t>
            </a:r>
            <a:r>
              <a:rPr lang="en-GB" sz="2400" dirty="0"/>
              <a:t>, quality control and potential for sample exchange </a:t>
            </a:r>
            <a:r>
              <a:rPr lang="en-GB" sz="2400" dirty="0" smtClean="0"/>
              <a:t>between laboratories </a:t>
            </a:r>
            <a:r>
              <a:rPr lang="en-GB" sz="2400" dirty="0"/>
              <a:t>and </a:t>
            </a:r>
            <a:r>
              <a:rPr lang="en-GB" sz="2400" dirty="0" smtClean="0"/>
              <a:t>collections</a:t>
            </a:r>
            <a:endParaRPr lang="en-GB" sz="2400" dirty="0" smtClean="0">
              <a:solidFill>
                <a:srgbClr val="56585B"/>
              </a:solidFill>
            </a:endParaRPr>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6482685" y="749327"/>
            <a:ext cx="2047165" cy="2775576"/>
          </a:xfrm>
          <a:prstGeom prst="rect">
            <a:avLst/>
          </a:prstGeom>
        </p:spPr>
      </p:pic>
    </p:spTree>
    <p:extLst>
      <p:ext uri="{BB962C8B-B14F-4D97-AF65-F5344CB8AC3E}">
        <p14:creationId xmlns:p14="http://schemas.microsoft.com/office/powerpoint/2010/main" val="176464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smtClean="0"/>
              <a:t>RED KITES AND SGARs</a:t>
            </a:r>
            <a:endParaRPr lang="en-GB" b="1" dirty="0"/>
          </a:p>
        </p:txBody>
      </p:sp>
      <p:sp>
        <p:nvSpPr>
          <p:cNvPr id="8" name="TextBox 7"/>
          <p:cNvSpPr txBox="1"/>
          <p:nvPr/>
        </p:nvSpPr>
        <p:spPr>
          <a:xfrm>
            <a:off x="446152" y="1192683"/>
            <a:ext cx="3739487" cy="4616648"/>
          </a:xfrm>
          <a:prstGeom prst="rect">
            <a:avLst/>
          </a:prstGeom>
          <a:solidFill>
            <a:schemeClr val="bg1"/>
          </a:solidFill>
        </p:spPr>
        <p:txBody>
          <a:bodyPr wrap="square" rtlCol="0">
            <a:spAutoFit/>
          </a:bodyPr>
          <a:lstStyle/>
          <a:p>
            <a:pPr marL="285750" indent="-285750">
              <a:spcAft>
                <a:spcPts val="1200"/>
              </a:spcAft>
              <a:buFont typeface="Arial" panose="020B0604020202020204" pitchFamily="34" charset="0"/>
              <a:buChar char="•"/>
            </a:pPr>
            <a:r>
              <a:rPr lang="en-GB" sz="2400" dirty="0" smtClean="0"/>
              <a:t>Data from 4 different labs now brought together into collaborative annual report</a:t>
            </a:r>
          </a:p>
          <a:p>
            <a:pPr marL="285750" indent="-285750">
              <a:spcAft>
                <a:spcPts val="1200"/>
              </a:spcAft>
              <a:buFont typeface="Arial" panose="020B0604020202020204" pitchFamily="34" charset="0"/>
              <a:buChar char="•"/>
            </a:pPr>
            <a:r>
              <a:rPr lang="en-GB" sz="2400" dirty="0" smtClean="0"/>
              <a:t>Challenging as all have different operating procedures</a:t>
            </a:r>
          </a:p>
          <a:p>
            <a:pPr marL="285750" indent="-285750">
              <a:spcAft>
                <a:spcPts val="1200"/>
              </a:spcAft>
              <a:buFont typeface="Arial" panose="020B0604020202020204" pitchFamily="34" charset="0"/>
              <a:buChar char="•"/>
            </a:pPr>
            <a:r>
              <a:rPr lang="en-GB" sz="2400" dirty="0" smtClean="0"/>
              <a:t>Just bringing data together can be technically difficult </a:t>
            </a:r>
          </a:p>
          <a:p>
            <a:pPr marL="285750" indent="-285750">
              <a:spcAft>
                <a:spcPts val="1200"/>
              </a:spcAft>
              <a:buFont typeface="Arial" panose="020B0604020202020204" pitchFamily="34" charset="0"/>
              <a:buChar char="•"/>
            </a:pPr>
            <a:r>
              <a:rPr lang="en-GB" sz="2400" dirty="0" smtClean="0"/>
              <a:t>Case study to build on?</a:t>
            </a:r>
          </a:p>
        </p:txBody>
      </p:sp>
      <p:sp>
        <p:nvSpPr>
          <p:cNvPr id="6" name="TextBox 5"/>
          <p:cNvSpPr txBox="1"/>
          <p:nvPr/>
        </p:nvSpPr>
        <p:spPr>
          <a:xfrm>
            <a:off x="6918622" y="3815645"/>
            <a:ext cx="1800200" cy="1692771"/>
          </a:xfrm>
          <a:prstGeom prst="rect">
            <a:avLst/>
          </a:prstGeom>
          <a:solidFill>
            <a:schemeClr val="bg1"/>
          </a:solidFill>
        </p:spPr>
        <p:txBody>
          <a:bodyPr wrap="square" rtlCol="0">
            <a:spAutoFit/>
          </a:bodyPr>
          <a:lstStyle/>
          <a:p>
            <a:r>
              <a:rPr lang="en-GB" sz="2000" dirty="0">
                <a:solidFill>
                  <a:schemeClr val="accent1"/>
                </a:solidFill>
              </a:rPr>
              <a:t>http://</a:t>
            </a:r>
            <a:r>
              <a:rPr lang="en-GB" sz="1600" dirty="0">
                <a:solidFill>
                  <a:schemeClr val="accent1"/>
                </a:solidFill>
              </a:rPr>
              <a:t>pbms.ceh.ac.uk/sites/pbms.ceh.ac.uk/files/PBMS_Rodenticide_Red_Kite_2015_FINAL.pdf</a:t>
            </a:r>
            <a:r>
              <a:rPr lang="en-GB" sz="2000" dirty="0">
                <a:solidFill>
                  <a:schemeClr val="accent1"/>
                </a:solidFill>
              </a:rPr>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6740" y="655972"/>
            <a:ext cx="3459703" cy="2845035"/>
          </a:xfrm>
          <a:prstGeom prst="rect">
            <a:avLst/>
          </a:prstGeom>
        </p:spPr>
      </p:pic>
      <p:pic>
        <p:nvPicPr>
          <p:cNvPr id="3" name="Picture 2"/>
          <p:cNvPicPr>
            <a:picLocks noChangeAspect="1"/>
          </p:cNvPicPr>
          <p:nvPr/>
        </p:nvPicPr>
        <p:blipFill rotWithShape="1">
          <a:blip r:embed="rId3"/>
          <a:srcRect l="35825" t="20586" r="35825" b="7980"/>
          <a:stretch/>
        </p:blipFill>
        <p:spPr>
          <a:xfrm>
            <a:off x="4626006" y="2958587"/>
            <a:ext cx="2196244" cy="3111346"/>
          </a:xfrm>
          <a:prstGeom prst="rect">
            <a:avLst/>
          </a:prstGeom>
          <a:ln w="12700">
            <a:solidFill>
              <a:schemeClr val="tx1"/>
            </a:solidFill>
          </a:ln>
        </p:spPr>
      </p:pic>
    </p:spTree>
    <p:extLst>
      <p:ext uri="{BB962C8B-B14F-4D97-AF65-F5344CB8AC3E}">
        <p14:creationId xmlns:p14="http://schemas.microsoft.com/office/powerpoint/2010/main" val="438244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16434"/>
            <a:ext cx="9144000" cy="576262"/>
          </a:xfrm>
          <a:prstGeom prst="rect">
            <a:avLst/>
          </a:prstGeo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GB" sz="3200" b="1" cap="all" dirty="0" err="1" smtClean="0">
                <a:latin typeface="+mj-lt"/>
              </a:rPr>
              <a:t>KeY</a:t>
            </a:r>
            <a:r>
              <a:rPr lang="en-GB" sz="3200" b="1" cap="all" dirty="0">
                <a:latin typeface="+mj-lt"/>
              </a:rPr>
              <a:t> activities: </a:t>
            </a:r>
            <a:r>
              <a:rPr lang="en-GB" sz="3200" b="1" cap="all" dirty="0" smtClean="0">
                <a:latin typeface="+mj-lt"/>
              </a:rPr>
              <a:t>T1.4, 2.4. </a:t>
            </a:r>
            <a:r>
              <a:rPr lang="en-GB" sz="3200" u="sng" dirty="0">
                <a:solidFill>
                  <a:srgbClr val="56585B"/>
                </a:solidFill>
              </a:rPr>
              <a:t>Months </a:t>
            </a:r>
            <a:r>
              <a:rPr lang="en-GB" sz="3200" u="sng" dirty="0" smtClean="0">
                <a:solidFill>
                  <a:srgbClr val="56585B"/>
                </a:solidFill>
              </a:rPr>
              <a:t>36-42 </a:t>
            </a:r>
            <a:endParaRPr lang="en-GB" sz="3200" u="sng" dirty="0">
              <a:solidFill>
                <a:srgbClr val="56585B"/>
              </a:solidFill>
            </a:endParaRPr>
          </a:p>
          <a:p>
            <a:pPr marL="342900" lvl="0" indent="-342900">
              <a:spcBef>
                <a:spcPct val="20000"/>
              </a:spcBef>
              <a:defRPr/>
            </a:pPr>
            <a:endParaRPr kumimoji="0" lang="en-GB" sz="3200" b="1" i="0" u="none" strike="noStrike" kern="1200" cap="all" spc="0" normalizeH="0" noProof="0" dirty="0">
              <a:ln>
                <a:noFill/>
              </a:ln>
              <a:effectLst/>
              <a:uLnTx/>
              <a:uFillTx/>
              <a:latin typeface="+mj-lt"/>
            </a:endParaRPr>
          </a:p>
        </p:txBody>
      </p:sp>
      <p:sp>
        <p:nvSpPr>
          <p:cNvPr id="4" name="Rectangle 3"/>
          <p:cNvSpPr/>
          <p:nvPr/>
        </p:nvSpPr>
        <p:spPr>
          <a:xfrm>
            <a:off x="0" y="5991367"/>
            <a:ext cx="9142412" cy="86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81265" y="1030432"/>
            <a:ext cx="2807845" cy="2677656"/>
          </a:xfrm>
          <a:prstGeom prst="rect">
            <a:avLst/>
          </a:prstGeom>
        </p:spPr>
        <p:txBody>
          <a:bodyPr wrap="square">
            <a:spAutoFit/>
          </a:bodyPr>
          <a:lstStyle/>
          <a:p>
            <a:r>
              <a:rPr lang="en-GB" sz="2800" b="1" dirty="0">
                <a:solidFill>
                  <a:srgbClr val="56585B"/>
                </a:solidFill>
                <a:latin typeface="Arial-BoldMT"/>
              </a:rPr>
              <a:t>Carry out </a:t>
            </a:r>
            <a:r>
              <a:rPr lang="en-GB" sz="2800" b="1" dirty="0" smtClean="0">
                <a:solidFill>
                  <a:srgbClr val="56585B"/>
                </a:solidFill>
                <a:latin typeface="Arial-BoldMT"/>
              </a:rPr>
              <a:t>   pilot </a:t>
            </a:r>
            <a:r>
              <a:rPr lang="en-GB" sz="2800" b="1" dirty="0">
                <a:solidFill>
                  <a:srgbClr val="56585B"/>
                </a:solidFill>
                <a:latin typeface="Arial-BoldMT"/>
              </a:rPr>
              <a:t>joint assessments and reporting for </a:t>
            </a:r>
            <a:r>
              <a:rPr lang="en-GB" sz="2800" b="1" u="sng" dirty="0">
                <a:solidFill>
                  <a:srgbClr val="56585B"/>
                </a:solidFill>
                <a:latin typeface="Arial-BoldMT"/>
              </a:rPr>
              <a:t>proof of </a:t>
            </a:r>
            <a:r>
              <a:rPr lang="en-GB" sz="2800" b="1" u="sng" dirty="0" smtClean="0">
                <a:solidFill>
                  <a:srgbClr val="56585B"/>
                </a:solidFill>
                <a:latin typeface="Arial-BoldMT"/>
              </a:rPr>
              <a:t>concept</a:t>
            </a:r>
            <a:endParaRPr lang="en-GB" b="1" u="sng" dirty="0">
              <a:latin typeface="ArialMT"/>
            </a:endParaRPr>
          </a:p>
        </p:txBody>
      </p:sp>
      <p:sp>
        <p:nvSpPr>
          <p:cNvPr id="5" name="Rectangle 4"/>
          <p:cNvSpPr/>
          <p:nvPr/>
        </p:nvSpPr>
        <p:spPr>
          <a:xfrm>
            <a:off x="160421" y="4321878"/>
            <a:ext cx="8656033" cy="2154436"/>
          </a:xfrm>
          <a:prstGeom prst="rect">
            <a:avLst/>
          </a:prstGeom>
        </p:spPr>
        <p:txBody>
          <a:bodyPr wrap="square">
            <a:spAutoFit/>
          </a:bodyPr>
          <a:lstStyle/>
          <a:p>
            <a:pPr marL="342900" indent="-342900">
              <a:spcAft>
                <a:spcPts val="1200"/>
              </a:spcAft>
              <a:buFont typeface="Arial" panose="020B0604020202020204" pitchFamily="34" charset="0"/>
              <a:buChar char="•"/>
            </a:pPr>
            <a:r>
              <a:rPr lang="en-GB" sz="2600" dirty="0" smtClean="0"/>
              <a:t>Post-mortem collation of data including visceral gout</a:t>
            </a:r>
          </a:p>
          <a:p>
            <a:pPr marL="342900" indent="-342900">
              <a:spcAft>
                <a:spcPts val="1200"/>
              </a:spcAft>
              <a:buFont typeface="Arial" panose="020B0604020202020204" pitchFamily="34" charset="0"/>
              <a:buChar char="•"/>
            </a:pPr>
            <a:r>
              <a:rPr lang="en-GB" sz="2600" dirty="0" smtClean="0"/>
              <a:t>Poisoning network</a:t>
            </a:r>
          </a:p>
          <a:p>
            <a:pPr marL="342900" indent="-342900">
              <a:spcAft>
                <a:spcPts val="1200"/>
              </a:spcAft>
              <a:buFont typeface="Arial" panose="020B0604020202020204" pitchFamily="34" charset="0"/>
              <a:buChar char="•"/>
            </a:pPr>
            <a:r>
              <a:rPr lang="en-GB" sz="2600" dirty="0" smtClean="0"/>
              <a:t>Key chemical monitoring</a:t>
            </a:r>
          </a:p>
          <a:p>
            <a:pPr marL="342900" indent="-342900">
              <a:spcAft>
                <a:spcPts val="1200"/>
              </a:spcAft>
              <a:buFont typeface="Arial" panose="020B0604020202020204" pitchFamily="34" charset="0"/>
              <a:buChar char="•"/>
            </a:pPr>
            <a:r>
              <a:rPr lang="en-GB" sz="2600" dirty="0" smtClean="0"/>
              <a:t>Relate to WG3 and WG4 (logistics)</a:t>
            </a:r>
            <a:endParaRPr lang="en-GB" sz="2600" dirty="0"/>
          </a:p>
        </p:txBody>
      </p:sp>
      <p:pic>
        <p:nvPicPr>
          <p:cNvPr id="6" name="Picture 5"/>
          <p:cNvPicPr>
            <a:picLocks noChangeAspect="1"/>
          </p:cNvPicPr>
          <p:nvPr/>
        </p:nvPicPr>
        <p:blipFill>
          <a:blip r:embed="rId3"/>
          <a:stretch>
            <a:fillRect/>
          </a:stretch>
        </p:blipFill>
        <p:spPr>
          <a:xfrm>
            <a:off x="3425588" y="1632258"/>
            <a:ext cx="3113744" cy="2075830"/>
          </a:xfrm>
          <a:prstGeom prst="rect">
            <a:avLst/>
          </a:prstGeom>
        </p:spPr>
      </p:pic>
      <p:pic>
        <p:nvPicPr>
          <p:cNvPr id="13" name="Picture 12"/>
          <p:cNvPicPr>
            <a:picLocks noChangeAspect="1"/>
          </p:cNvPicPr>
          <p:nvPr/>
        </p:nvPicPr>
        <p:blipFill>
          <a:blip r:embed="rId4"/>
          <a:stretch>
            <a:fillRect/>
          </a:stretch>
        </p:blipFill>
        <p:spPr>
          <a:xfrm>
            <a:off x="5935926" y="835291"/>
            <a:ext cx="3081097" cy="2387850"/>
          </a:xfrm>
          <a:prstGeom prst="rect">
            <a:avLst/>
          </a:prstGeom>
        </p:spPr>
      </p:pic>
    </p:spTree>
    <p:extLst>
      <p:ext uri="{BB962C8B-B14F-4D97-AF65-F5344CB8AC3E}">
        <p14:creationId xmlns:p14="http://schemas.microsoft.com/office/powerpoint/2010/main" val="1134299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16434"/>
            <a:ext cx="9144000" cy="576262"/>
          </a:xfrm>
          <a:prstGeom prst="rect">
            <a:avLst/>
          </a:prstGeo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GB" sz="3200" b="1" cap="all" dirty="0" err="1" smtClean="0">
                <a:latin typeface="+mj-lt"/>
              </a:rPr>
              <a:t>KeY</a:t>
            </a:r>
            <a:r>
              <a:rPr lang="en-GB" sz="3200" b="1" cap="all" dirty="0">
                <a:latin typeface="+mj-lt"/>
              </a:rPr>
              <a:t> activities: </a:t>
            </a:r>
            <a:r>
              <a:rPr lang="en-GB" sz="3200" b="1" cap="all" dirty="0" smtClean="0">
                <a:latin typeface="+mj-lt"/>
              </a:rPr>
              <a:t>T1.5, 2.5. </a:t>
            </a:r>
            <a:r>
              <a:rPr lang="en-GB" sz="3200" u="sng" dirty="0">
                <a:solidFill>
                  <a:srgbClr val="56585B"/>
                </a:solidFill>
              </a:rPr>
              <a:t>Months </a:t>
            </a:r>
            <a:r>
              <a:rPr lang="en-GB" sz="3200" u="sng" dirty="0" smtClean="0">
                <a:solidFill>
                  <a:srgbClr val="56585B"/>
                </a:solidFill>
              </a:rPr>
              <a:t>30-48 </a:t>
            </a:r>
            <a:endParaRPr lang="en-GB" sz="3200" u="sng" dirty="0">
              <a:solidFill>
                <a:srgbClr val="56585B"/>
              </a:solidFill>
            </a:endParaRPr>
          </a:p>
          <a:p>
            <a:pPr marL="342900" lvl="0" indent="-342900">
              <a:spcBef>
                <a:spcPct val="20000"/>
              </a:spcBef>
              <a:defRPr/>
            </a:pPr>
            <a:endParaRPr kumimoji="0" lang="en-GB" sz="3200" b="1" i="0" u="none" strike="noStrike" kern="1200" cap="all" spc="0" normalizeH="0" noProof="0" dirty="0">
              <a:ln>
                <a:noFill/>
              </a:ln>
              <a:effectLst/>
              <a:uLnTx/>
              <a:uFillTx/>
              <a:latin typeface="+mj-lt"/>
            </a:endParaRPr>
          </a:p>
        </p:txBody>
      </p:sp>
      <p:sp>
        <p:nvSpPr>
          <p:cNvPr id="4" name="Rectangle 3"/>
          <p:cNvSpPr/>
          <p:nvPr/>
        </p:nvSpPr>
        <p:spPr>
          <a:xfrm>
            <a:off x="0" y="5991367"/>
            <a:ext cx="9142412" cy="86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55878" y="892091"/>
            <a:ext cx="8519631" cy="954107"/>
          </a:xfrm>
          <a:prstGeom prst="rect">
            <a:avLst/>
          </a:prstGeom>
        </p:spPr>
        <p:txBody>
          <a:bodyPr wrap="square">
            <a:spAutoFit/>
          </a:bodyPr>
          <a:lstStyle/>
          <a:p>
            <a:r>
              <a:rPr lang="en-GB" sz="2800" b="1" dirty="0">
                <a:solidFill>
                  <a:schemeClr val="accent5">
                    <a:lumMod val="50000"/>
                  </a:schemeClr>
                </a:solidFill>
                <a:latin typeface="Arial-BoldMT"/>
              </a:rPr>
              <a:t>Deliver training and guidance </a:t>
            </a:r>
            <a:r>
              <a:rPr lang="en-GB" sz="2800" dirty="0">
                <a:solidFill>
                  <a:schemeClr val="accent5">
                    <a:lumMod val="50000"/>
                  </a:schemeClr>
                </a:solidFill>
                <a:latin typeface="ArialMT"/>
              </a:rPr>
              <a:t>in pan-European surveillance and </a:t>
            </a:r>
            <a:r>
              <a:rPr lang="en-GB" sz="2800" dirty="0" smtClean="0">
                <a:solidFill>
                  <a:schemeClr val="accent5">
                    <a:lumMod val="50000"/>
                  </a:schemeClr>
                </a:solidFill>
                <a:latin typeface="ArialMT"/>
              </a:rPr>
              <a:t>monitoring using </a:t>
            </a:r>
            <a:r>
              <a:rPr lang="en-GB" sz="2800" dirty="0">
                <a:solidFill>
                  <a:schemeClr val="accent5">
                    <a:lumMod val="50000"/>
                  </a:schemeClr>
                </a:solidFill>
                <a:latin typeface="ArialMT"/>
              </a:rPr>
              <a:t>raptors</a:t>
            </a:r>
            <a:endParaRPr lang="en-GB" dirty="0">
              <a:solidFill>
                <a:schemeClr val="accent5">
                  <a:lumMod val="50000"/>
                </a:schemeClr>
              </a:solidFill>
              <a:latin typeface="ArialMT"/>
            </a:endParaRPr>
          </a:p>
        </p:txBody>
      </p:sp>
      <p:sp>
        <p:nvSpPr>
          <p:cNvPr id="6" name="Rectangle 5"/>
          <p:cNvSpPr/>
          <p:nvPr/>
        </p:nvSpPr>
        <p:spPr>
          <a:xfrm>
            <a:off x="194898" y="2045593"/>
            <a:ext cx="3712191" cy="2246769"/>
          </a:xfrm>
          <a:prstGeom prst="rect">
            <a:avLst/>
          </a:prstGeom>
        </p:spPr>
        <p:txBody>
          <a:bodyPr wrap="square">
            <a:spAutoFit/>
          </a:bodyPr>
          <a:lstStyle/>
          <a:p>
            <a:pPr marL="285750" indent="-285750">
              <a:buFont typeface="Arial" panose="020B0604020202020204" pitchFamily="34" charset="0"/>
              <a:buChar char="•"/>
            </a:pPr>
            <a:r>
              <a:rPr lang="en-GB" sz="2800" dirty="0" smtClean="0"/>
              <a:t>Refine technical </a:t>
            </a:r>
            <a:r>
              <a:rPr lang="en-GB" sz="2800" dirty="0"/>
              <a:t>specs for </a:t>
            </a:r>
            <a:r>
              <a:rPr lang="en-GB" sz="2800" dirty="0" err="1"/>
              <a:t>ERBioMS</a:t>
            </a:r>
            <a:r>
              <a:rPr lang="en-GB" sz="2800" dirty="0"/>
              <a:t>, for assessment of </a:t>
            </a:r>
            <a:r>
              <a:rPr lang="en-GB" sz="2800" dirty="0" smtClean="0"/>
              <a:t>priority contaminants, PPPs </a:t>
            </a:r>
            <a:r>
              <a:rPr lang="en-GB" sz="2800" dirty="0" err="1" smtClean="0"/>
              <a:t>etc</a:t>
            </a:r>
            <a:endParaRPr lang="en-GB" sz="2800" dirty="0" smtClean="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7089" y="1846198"/>
            <a:ext cx="5015979" cy="2628222"/>
          </a:xfrm>
          <a:prstGeom prst="rect">
            <a:avLst/>
          </a:prstGeom>
        </p:spPr>
      </p:pic>
      <p:sp>
        <p:nvSpPr>
          <p:cNvPr id="13" name="Rectangle 12"/>
          <p:cNvSpPr/>
          <p:nvPr/>
        </p:nvSpPr>
        <p:spPr>
          <a:xfrm>
            <a:off x="255878" y="4089699"/>
            <a:ext cx="8667190" cy="2246769"/>
          </a:xfrm>
          <a:prstGeom prst="rect">
            <a:avLst/>
          </a:prstGeom>
        </p:spPr>
        <p:txBody>
          <a:bodyPr wrap="square">
            <a:spAutoFit/>
          </a:bodyPr>
          <a:lstStyle/>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Training </a:t>
            </a:r>
            <a:r>
              <a:rPr lang="en-GB" sz="2800" dirty="0"/>
              <a:t>School: Contaminant monitoring with raptors </a:t>
            </a:r>
            <a:endParaRPr lang="en-GB" sz="2800" dirty="0" smtClean="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Development</a:t>
            </a:r>
            <a:r>
              <a:rPr lang="en-GB" sz="2800" dirty="0"/>
              <a:t>, with </a:t>
            </a:r>
            <a:r>
              <a:rPr lang="en-GB" sz="2800" dirty="0" smtClean="0"/>
              <a:t>key stakeholders, proof </a:t>
            </a:r>
            <a:r>
              <a:rPr lang="en-GB" sz="2800" dirty="0"/>
              <a:t>of </a:t>
            </a:r>
            <a:r>
              <a:rPr lang="en-GB" sz="2800" dirty="0" smtClean="0"/>
              <a:t>concept reporting frameworks</a:t>
            </a:r>
            <a:endParaRPr lang="en-GB" sz="2800" dirty="0"/>
          </a:p>
        </p:txBody>
      </p:sp>
    </p:spTree>
    <p:extLst>
      <p:ext uri="{BB962C8B-B14F-4D97-AF65-F5344CB8AC3E}">
        <p14:creationId xmlns:p14="http://schemas.microsoft.com/office/powerpoint/2010/main" val="349108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3" name="Picture 2" descr="foto12_barn_owl_chicks"/>
          <p:cNvPicPr>
            <a:picLocks noGrp="1" noChangeAspect="1" noChangeArrowheads="1"/>
          </p:cNvPicPr>
          <p:nvPr>
            <p:ph/>
          </p:nvPr>
        </p:nvPicPr>
        <p:blipFill>
          <a:blip r:embed="rId3" cstate="print"/>
          <a:srcRect/>
          <a:stretch>
            <a:fillRect/>
          </a:stretch>
        </p:blipFill>
        <p:spPr bwMode="auto">
          <a:xfrm>
            <a:off x="0" y="0"/>
            <a:ext cx="9144000" cy="6853238"/>
          </a:xfrm>
          <a:noFill/>
          <a:ln>
            <a:miter lim="800000"/>
            <a:headEnd/>
            <a:tailEnd/>
          </a:ln>
        </p:spPr>
      </p:pic>
    </p:spTree>
    <p:extLst>
      <p:ext uri="{BB962C8B-B14F-4D97-AF65-F5344CB8AC3E}">
        <p14:creationId xmlns:p14="http://schemas.microsoft.com/office/powerpoint/2010/main" val="23531359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b="1" dirty="0" smtClean="0"/>
              <a:t>WHY MONITOR?</a:t>
            </a:r>
            <a:endParaRPr lang="en-GB" b="1" dirty="0"/>
          </a:p>
        </p:txBody>
      </p:sp>
      <p:pic>
        <p:nvPicPr>
          <p:cNvPr id="4" name="Picture 3"/>
          <p:cNvPicPr>
            <a:picLocks noChangeAspect="1"/>
          </p:cNvPicPr>
          <p:nvPr/>
        </p:nvPicPr>
        <p:blipFill rotWithShape="1">
          <a:blip r:embed="rId3"/>
          <a:srcRect l="39396" t="31634" r="35452" b="16612"/>
          <a:stretch/>
        </p:blipFill>
        <p:spPr>
          <a:xfrm>
            <a:off x="4620126" y="1345031"/>
            <a:ext cx="4523874" cy="5233503"/>
          </a:xfrm>
          <a:prstGeom prst="rect">
            <a:avLst/>
          </a:prstGeom>
        </p:spPr>
      </p:pic>
      <p:sp>
        <p:nvSpPr>
          <p:cNvPr id="8" name="TextBox 7"/>
          <p:cNvSpPr txBox="1"/>
          <p:nvPr/>
        </p:nvSpPr>
        <p:spPr>
          <a:xfrm>
            <a:off x="0" y="728663"/>
            <a:ext cx="4796589" cy="5986254"/>
          </a:xfrm>
          <a:prstGeom prst="rect">
            <a:avLst/>
          </a:prstGeom>
          <a:solidFill>
            <a:schemeClr val="bg1"/>
          </a:solidFill>
        </p:spPr>
        <p:txBody>
          <a:bodyPr wrap="square" rtlCol="0">
            <a:spAutoFit/>
          </a:bodyPr>
          <a:lstStyle/>
          <a:p>
            <a:pPr marL="449263" indent="-449263">
              <a:spcAft>
                <a:spcPts val="1800"/>
              </a:spcAft>
              <a:buFont typeface="Arial" panose="020B0604020202020204" pitchFamily="34" charset="0"/>
              <a:buChar char="•"/>
              <a:tabLst>
                <a:tab pos="628650" algn="l"/>
              </a:tabLst>
            </a:pPr>
            <a:r>
              <a:rPr lang="en-GB" sz="2800" dirty="0" smtClean="0"/>
              <a:t>Detect environmental hazard</a:t>
            </a:r>
          </a:p>
          <a:p>
            <a:pPr marL="449263" indent="-449263">
              <a:spcAft>
                <a:spcPts val="1800"/>
              </a:spcAft>
              <a:buFont typeface="Arial" panose="020B0604020202020204" pitchFamily="34" charset="0"/>
              <a:buChar char="•"/>
              <a:tabLst>
                <a:tab pos="628650" algn="l"/>
              </a:tabLst>
            </a:pPr>
            <a:r>
              <a:rPr lang="en-GB" sz="2800" dirty="0" smtClean="0"/>
              <a:t>Understand nature and drivers of trends (time/ space)</a:t>
            </a:r>
          </a:p>
          <a:p>
            <a:pPr marL="449263" indent="-449263">
              <a:spcAft>
                <a:spcPts val="1800"/>
              </a:spcAft>
              <a:buFont typeface="Arial" panose="020B0604020202020204" pitchFamily="34" charset="0"/>
              <a:buChar char="•"/>
              <a:tabLst>
                <a:tab pos="628650" algn="l"/>
              </a:tabLst>
            </a:pPr>
            <a:r>
              <a:rPr lang="en-GB" sz="2800" dirty="0" smtClean="0"/>
              <a:t>Assess risk and need for intervention</a:t>
            </a:r>
          </a:p>
          <a:p>
            <a:pPr marL="449263" indent="-449263">
              <a:spcAft>
                <a:spcPts val="1800"/>
              </a:spcAft>
              <a:buFont typeface="Arial" panose="020B0604020202020204" pitchFamily="34" charset="0"/>
              <a:buChar char="•"/>
              <a:tabLst>
                <a:tab pos="628650" algn="l"/>
              </a:tabLst>
            </a:pPr>
            <a:r>
              <a:rPr lang="en-GB" sz="2800" dirty="0" smtClean="0"/>
              <a:t>Validate fate and assessment models</a:t>
            </a:r>
          </a:p>
          <a:p>
            <a:pPr marL="449263" indent="-449263">
              <a:spcAft>
                <a:spcPts val="1800"/>
              </a:spcAft>
              <a:buFont typeface="Arial" panose="020B0604020202020204" pitchFamily="34" charset="0"/>
              <a:buChar char="•"/>
              <a:tabLst>
                <a:tab pos="628650" algn="l"/>
              </a:tabLst>
            </a:pPr>
            <a:r>
              <a:rPr lang="en-GB" sz="2800" dirty="0" smtClean="0"/>
              <a:t>Assessment of mitigation </a:t>
            </a:r>
          </a:p>
          <a:p>
            <a:pPr marL="449263" indent="-449263">
              <a:spcAft>
                <a:spcPts val="1800"/>
              </a:spcAft>
              <a:buFont typeface="Arial" panose="020B0604020202020204" pitchFamily="34" charset="0"/>
              <a:buChar char="•"/>
              <a:tabLst>
                <a:tab pos="628650" algn="l"/>
              </a:tabLst>
            </a:pPr>
            <a:r>
              <a:rPr lang="en-GB" sz="2800" dirty="0" smtClean="0"/>
              <a:t>Evidence regulation working</a:t>
            </a:r>
            <a:endParaRPr lang="en-GB" dirty="0"/>
          </a:p>
        </p:txBody>
      </p:sp>
    </p:spTree>
    <p:extLst>
      <p:ext uri="{BB962C8B-B14F-4D97-AF65-F5344CB8AC3E}">
        <p14:creationId xmlns:p14="http://schemas.microsoft.com/office/powerpoint/2010/main" val="399851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1345" name="Picture 17" descr="PBMS_logo"/>
          <p:cNvPicPr>
            <a:picLocks noChangeAspect="1" noChangeArrowheads="1"/>
          </p:cNvPicPr>
          <p:nvPr/>
        </p:nvPicPr>
        <p:blipFill>
          <a:blip r:embed="rId4" cstate="print"/>
          <a:srcRect/>
          <a:stretch>
            <a:fillRect/>
          </a:stretch>
        </p:blipFill>
        <p:spPr bwMode="auto">
          <a:xfrm>
            <a:off x="3671887" y="5997291"/>
            <a:ext cx="1800225" cy="590550"/>
          </a:xfrm>
          <a:prstGeom prst="rect">
            <a:avLst/>
          </a:prstGeom>
          <a:noFill/>
          <a:ln w="9525">
            <a:noFill/>
            <a:miter lim="800000"/>
            <a:headEnd/>
            <a:tailEnd/>
          </a:ln>
        </p:spPr>
      </p:pic>
      <p:sp>
        <p:nvSpPr>
          <p:cNvPr id="9" name="Rectangle 5"/>
          <p:cNvSpPr>
            <a:spLocks noChangeArrowheads="1"/>
          </p:cNvSpPr>
          <p:nvPr/>
        </p:nvSpPr>
        <p:spPr bwMode="auto">
          <a:xfrm>
            <a:off x="0" y="0"/>
            <a:ext cx="9144000" cy="836613"/>
          </a:xfrm>
          <a:prstGeom prst="rect">
            <a:avLst/>
          </a:prstGeom>
          <a:noFill/>
          <a:ln w="9525">
            <a:noFill/>
            <a:miter lim="800000"/>
            <a:headEnd/>
            <a:tailEnd/>
          </a:ln>
        </p:spPr>
        <p:txBody>
          <a:bodyPr anchor="ctr"/>
          <a:lstStyle/>
          <a:p>
            <a:pPr fontAlgn="auto">
              <a:spcBef>
                <a:spcPts val="0"/>
              </a:spcBef>
              <a:spcAft>
                <a:spcPts val="0"/>
              </a:spcAft>
              <a:defRPr/>
            </a:pPr>
            <a:r>
              <a:rPr lang="en-GB" sz="3600" b="1" cap="all" dirty="0" smtClean="0">
                <a:latin typeface="+mn-lt"/>
              </a:rPr>
              <a:t>Population level impacts </a:t>
            </a:r>
            <a:r>
              <a:rPr lang="en-GB" sz="3600" b="1" cap="all" dirty="0" err="1" smtClean="0">
                <a:latin typeface="+mn-lt"/>
              </a:rPr>
              <a:t>oF</a:t>
            </a:r>
            <a:r>
              <a:rPr lang="en-GB" sz="3600" b="1" cap="all" dirty="0" smtClean="0">
                <a:latin typeface="+mn-lt"/>
              </a:rPr>
              <a:t> pollutants </a:t>
            </a:r>
            <a:endParaRPr lang="en-GB" sz="3600" b="1" i="1" cap="all" dirty="0">
              <a:latin typeface="+mn-lt"/>
            </a:endParaRPr>
          </a:p>
        </p:txBody>
      </p:sp>
      <p:graphicFrame>
        <p:nvGraphicFramePr>
          <p:cNvPr id="5" name="Object 2"/>
          <p:cNvGraphicFramePr>
            <a:graphicFrameLocks noChangeAspect="1"/>
          </p:cNvGraphicFramePr>
          <p:nvPr>
            <p:extLst/>
          </p:nvPr>
        </p:nvGraphicFramePr>
        <p:xfrm>
          <a:off x="755650" y="1196752"/>
          <a:ext cx="7632700" cy="4327525"/>
        </p:xfrm>
        <a:graphic>
          <a:graphicData uri="http://schemas.openxmlformats.org/presentationml/2006/ole">
            <mc:AlternateContent xmlns:mc="http://schemas.openxmlformats.org/markup-compatibility/2006">
              <mc:Choice xmlns:v="urn:schemas-microsoft-com:vml" Requires="v">
                <p:oleObj spid="_x0000_s1037" name="Prism Project" r:id="rId5" imgW="4053600" imgH="2406240" progId="Prism4.Document">
                  <p:embed/>
                </p:oleObj>
              </mc:Choice>
              <mc:Fallback>
                <p:oleObj name="Prism Project" r:id="rId5" imgW="4053600" imgH="2406240" progId="Prism4.Document">
                  <p:embed/>
                  <p:pic>
                    <p:nvPicPr>
                      <p:cNvPr id="5"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1196752"/>
                        <a:ext cx="76327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06527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half" idx="4294967295"/>
          </p:nvPr>
        </p:nvSpPr>
        <p:spPr bwMode="auto">
          <a:xfrm>
            <a:off x="0" y="765175"/>
            <a:ext cx="8577263" cy="5040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75000"/>
              </a:spcBef>
              <a:buFont typeface="Arial" panose="020B0604020202020204" pitchFamily="34" charset="0"/>
              <a:buNone/>
            </a:pPr>
            <a:endParaRPr lang="en-GB" altLang="en-US" sz="2400" smtClean="0">
              <a:latin typeface="Arial" panose="020B0604020202020204" pitchFamily="34" charset="0"/>
              <a:cs typeface="Arial" panose="020B0604020202020204" pitchFamily="34" charset="0"/>
            </a:endParaRPr>
          </a:p>
          <a:p>
            <a:pPr eaLnBrk="1" hangingPunct="1">
              <a:lnSpc>
                <a:spcPct val="90000"/>
              </a:lnSpc>
              <a:spcBef>
                <a:spcPct val="75000"/>
              </a:spcBef>
            </a:pPr>
            <a:endParaRPr lang="en-GB" altLang="en-US" sz="2400" smtClean="0">
              <a:latin typeface="Arial" panose="020B0604020202020204" pitchFamily="34" charset="0"/>
              <a:cs typeface="Arial" panose="020B0604020202020204" pitchFamily="34" charset="0"/>
            </a:endParaRPr>
          </a:p>
          <a:p>
            <a:pPr eaLnBrk="1" hangingPunct="1">
              <a:lnSpc>
                <a:spcPct val="90000"/>
              </a:lnSpc>
              <a:spcBef>
                <a:spcPct val="75000"/>
              </a:spcBef>
            </a:pPr>
            <a:endParaRPr lang="en-GB" altLang="en-US" sz="2400" smtClean="0">
              <a:latin typeface="Arial" panose="020B0604020202020204" pitchFamily="34" charset="0"/>
              <a:cs typeface="Arial" panose="020B0604020202020204" pitchFamily="34" charset="0"/>
            </a:endParaRPr>
          </a:p>
          <a:p>
            <a:pPr eaLnBrk="1" hangingPunct="1">
              <a:lnSpc>
                <a:spcPct val="90000"/>
              </a:lnSpc>
              <a:spcBef>
                <a:spcPct val="75000"/>
              </a:spcBef>
            </a:pPr>
            <a:endParaRPr lang="en-GB" altLang="en-US" sz="2400" smtClean="0">
              <a:latin typeface="Arial" panose="020B0604020202020204" pitchFamily="34" charset="0"/>
              <a:cs typeface="Arial" panose="020B0604020202020204" pitchFamily="34" charset="0"/>
            </a:endParaRPr>
          </a:p>
          <a:p>
            <a:pPr eaLnBrk="1" hangingPunct="1">
              <a:lnSpc>
                <a:spcPct val="90000"/>
              </a:lnSpc>
              <a:spcBef>
                <a:spcPct val="75000"/>
              </a:spcBef>
            </a:pPr>
            <a:endParaRPr lang="en-GB" altLang="en-US" sz="2400" smtClean="0">
              <a:latin typeface="Arial" panose="020B0604020202020204" pitchFamily="34" charset="0"/>
              <a:cs typeface="Arial" panose="020B0604020202020204" pitchFamily="34" charset="0"/>
            </a:endParaRPr>
          </a:p>
          <a:p>
            <a:pPr eaLnBrk="1" hangingPunct="1">
              <a:lnSpc>
                <a:spcPct val="90000"/>
              </a:lnSpc>
              <a:spcBef>
                <a:spcPct val="75000"/>
              </a:spcBef>
            </a:pPr>
            <a:endParaRPr lang="en-GB" altLang="en-US" sz="2400" smtClean="0">
              <a:latin typeface="Arial" panose="020B0604020202020204" pitchFamily="34" charset="0"/>
              <a:cs typeface="Arial" panose="020B0604020202020204" pitchFamily="34" charset="0"/>
            </a:endParaRPr>
          </a:p>
          <a:p>
            <a:pPr eaLnBrk="1" hangingPunct="1">
              <a:lnSpc>
                <a:spcPct val="90000"/>
              </a:lnSpc>
              <a:spcBef>
                <a:spcPct val="75000"/>
              </a:spcBef>
            </a:pPr>
            <a:endParaRPr lang="en-GB" altLang="en-US" sz="1600" smtClean="0">
              <a:latin typeface="Arial" panose="020B0604020202020204" pitchFamily="34" charset="0"/>
              <a:cs typeface="Arial" panose="020B0604020202020204" pitchFamily="34" charset="0"/>
            </a:endParaRPr>
          </a:p>
        </p:txBody>
      </p:sp>
      <p:grpSp>
        <p:nvGrpSpPr>
          <p:cNvPr id="47107" name="Group 20"/>
          <p:cNvGrpSpPr>
            <a:grpSpLocks/>
          </p:cNvGrpSpPr>
          <p:nvPr/>
        </p:nvGrpSpPr>
        <p:grpSpPr bwMode="auto">
          <a:xfrm>
            <a:off x="611188" y="1484313"/>
            <a:ext cx="8316912" cy="4335462"/>
            <a:chOff x="611560" y="2060848"/>
            <a:chExt cx="8316415" cy="4335388"/>
          </a:xfrm>
        </p:grpSpPr>
        <p:graphicFrame>
          <p:nvGraphicFramePr>
            <p:cNvPr id="13" name="Chart 12"/>
            <p:cNvGraphicFramePr>
              <a:graphicFrameLocks/>
            </p:cNvGraphicFramePr>
            <p:nvPr/>
          </p:nvGraphicFramePr>
          <p:xfrm>
            <a:off x="611560" y="2060848"/>
            <a:ext cx="7704856" cy="4335388"/>
          </p:xfrm>
          <a:graphic>
            <a:graphicData uri="http://schemas.openxmlformats.org/drawingml/2006/chart">
              <c:chart xmlns:c="http://schemas.openxmlformats.org/drawingml/2006/chart" xmlns:r="http://schemas.openxmlformats.org/officeDocument/2006/relationships" r:id="rId3"/>
            </a:graphicData>
          </a:graphic>
        </p:graphicFrame>
        <p:sp>
          <p:nvSpPr>
            <p:cNvPr id="47115" name="TextBox 51"/>
            <p:cNvSpPr txBox="1">
              <a:spLocks noChangeArrowheads="1"/>
            </p:cNvSpPr>
            <p:nvPr/>
          </p:nvSpPr>
          <p:spPr bwMode="auto">
            <a:xfrm>
              <a:off x="1475656" y="5517232"/>
              <a:ext cx="1259631" cy="461665"/>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00" b="1">
                  <a:solidFill>
                    <a:srgbClr val="FF0000"/>
                  </a:solidFill>
                  <a:latin typeface="Calibri" panose="020F0502020204030204" pitchFamily="34" charset="0"/>
                </a:rPr>
                <a:t>Fire safety law FFFRS</a:t>
              </a:r>
            </a:p>
          </p:txBody>
        </p:sp>
        <p:cxnSp>
          <p:nvCxnSpPr>
            <p:cNvPr id="47116" name="Straight Arrow Connector 57"/>
            <p:cNvCxnSpPr>
              <a:cxnSpLocks noChangeShapeType="1"/>
              <a:stCxn id="47115" idx="3"/>
            </p:cNvCxnSpPr>
            <p:nvPr/>
          </p:nvCxnSpPr>
          <p:spPr bwMode="auto">
            <a:xfrm flipV="1">
              <a:off x="2735287" y="5733256"/>
              <a:ext cx="396553" cy="14809"/>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7117" name="TextBox 51"/>
            <p:cNvSpPr txBox="1">
              <a:spLocks noChangeArrowheads="1"/>
            </p:cNvSpPr>
            <p:nvPr/>
          </p:nvSpPr>
          <p:spPr bwMode="auto">
            <a:xfrm>
              <a:off x="2123728" y="3068960"/>
              <a:ext cx="1259631" cy="461665"/>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00" b="1">
                  <a:solidFill>
                    <a:srgbClr val="FF0000"/>
                  </a:solidFill>
                  <a:latin typeface="Calibri" panose="020F0502020204030204" pitchFamily="34" charset="0"/>
                </a:rPr>
                <a:t>Scrutiny under RoHS</a:t>
              </a:r>
            </a:p>
          </p:txBody>
        </p:sp>
        <p:cxnSp>
          <p:nvCxnSpPr>
            <p:cNvPr id="47118" name="Straight Arrow Connector 57"/>
            <p:cNvCxnSpPr>
              <a:cxnSpLocks noChangeShapeType="1"/>
              <a:stCxn id="47117" idx="3"/>
            </p:cNvCxnSpPr>
            <p:nvPr/>
          </p:nvCxnSpPr>
          <p:spPr bwMode="auto">
            <a:xfrm flipV="1">
              <a:off x="3383359" y="3284984"/>
              <a:ext cx="1332657" cy="14809"/>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7119" name="TextBox 51"/>
            <p:cNvSpPr txBox="1">
              <a:spLocks noChangeArrowheads="1"/>
            </p:cNvSpPr>
            <p:nvPr/>
          </p:nvSpPr>
          <p:spPr bwMode="auto">
            <a:xfrm>
              <a:off x="5940152" y="2996952"/>
              <a:ext cx="1259631" cy="461665"/>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00" b="1">
                  <a:solidFill>
                    <a:srgbClr val="FF0000"/>
                  </a:solidFill>
                  <a:latin typeface="Calibri" panose="020F0502020204030204" pitchFamily="34" charset="0"/>
                </a:rPr>
                <a:t>Newton Aycliffe closes</a:t>
              </a:r>
            </a:p>
          </p:txBody>
        </p:sp>
        <p:cxnSp>
          <p:nvCxnSpPr>
            <p:cNvPr id="47120" name="Straight Arrow Connector 57"/>
            <p:cNvCxnSpPr>
              <a:cxnSpLocks noChangeShapeType="1"/>
              <a:stCxn id="47119" idx="1"/>
            </p:cNvCxnSpPr>
            <p:nvPr/>
          </p:nvCxnSpPr>
          <p:spPr bwMode="auto">
            <a:xfrm flipH="1">
              <a:off x="5292080" y="3227785"/>
              <a:ext cx="648072" cy="12920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7121" name="TextBox 51"/>
            <p:cNvSpPr txBox="1">
              <a:spLocks noChangeArrowheads="1"/>
            </p:cNvSpPr>
            <p:nvPr/>
          </p:nvSpPr>
          <p:spPr bwMode="auto">
            <a:xfrm>
              <a:off x="5940152" y="3933056"/>
              <a:ext cx="1259631" cy="461665"/>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00" b="1">
                  <a:solidFill>
                    <a:srgbClr val="FF0000"/>
                  </a:solidFill>
                  <a:latin typeface="Calibri" panose="020F0502020204030204" pitchFamily="34" charset="0"/>
                </a:rPr>
                <a:t>Dumping at sea banned</a:t>
              </a:r>
            </a:p>
          </p:txBody>
        </p:sp>
        <p:cxnSp>
          <p:nvCxnSpPr>
            <p:cNvPr id="47122" name="Straight Arrow Connector 57"/>
            <p:cNvCxnSpPr>
              <a:cxnSpLocks noChangeShapeType="1"/>
            </p:cNvCxnSpPr>
            <p:nvPr/>
          </p:nvCxnSpPr>
          <p:spPr bwMode="auto">
            <a:xfrm flipH="1">
              <a:off x="5652120" y="4149080"/>
              <a:ext cx="288032" cy="0"/>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7123" name="Straight Arrow Connector 57"/>
            <p:cNvCxnSpPr>
              <a:cxnSpLocks noChangeShapeType="1"/>
            </p:cNvCxnSpPr>
            <p:nvPr/>
          </p:nvCxnSpPr>
          <p:spPr bwMode="auto">
            <a:xfrm flipH="1">
              <a:off x="6588224" y="5445224"/>
              <a:ext cx="1080120" cy="72008"/>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7124" name="TextBox 51"/>
            <p:cNvSpPr txBox="1">
              <a:spLocks noChangeArrowheads="1"/>
            </p:cNvSpPr>
            <p:nvPr/>
          </p:nvSpPr>
          <p:spPr bwMode="auto">
            <a:xfrm>
              <a:off x="7668344" y="5229200"/>
              <a:ext cx="1259631" cy="461665"/>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00" b="1">
                  <a:solidFill>
                    <a:srgbClr val="FF0000"/>
                  </a:solidFill>
                  <a:latin typeface="Calibri" panose="020F0502020204030204" pitchFamily="34" charset="0"/>
                </a:rPr>
                <a:t>PeBDE &amp; OBDE banned</a:t>
              </a:r>
            </a:p>
          </p:txBody>
        </p:sp>
      </p:grpSp>
      <p:sp>
        <p:nvSpPr>
          <p:cNvPr id="47109" name="Rectangle 3"/>
          <p:cNvSpPr txBox="1">
            <a:spLocks noChangeArrowheads="1"/>
          </p:cNvSpPr>
          <p:nvPr/>
        </p:nvSpPr>
        <p:spPr bwMode="auto">
          <a:xfrm>
            <a:off x="900113" y="5732463"/>
            <a:ext cx="37433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a:latin typeface="Calibri" panose="020F0502020204030204" pitchFamily="34" charset="0"/>
                <a:cs typeface="Arial" panose="020B0604020202020204" pitchFamily="34" charset="0"/>
              </a:rPr>
              <a:t>Crosse et al., 2012</a:t>
            </a:r>
            <a:r>
              <a:rPr lang="en-GB" altLang="en-US" sz="1600" i="1">
                <a:latin typeface="Calibri" panose="020F0502020204030204" pitchFamily="34" charset="0"/>
                <a:cs typeface="Arial" panose="020B0604020202020204" pitchFamily="34" charset="0"/>
              </a:rPr>
              <a:t> Environmental Pollution</a:t>
            </a:r>
            <a:endParaRPr lang="en-GB" altLang="en-US" sz="1600" i="1">
              <a:cs typeface="Arial" panose="020B0604020202020204" pitchFamily="34" charset="0"/>
            </a:endParaRPr>
          </a:p>
        </p:txBody>
      </p:sp>
      <p:pic>
        <p:nvPicPr>
          <p:cNvPr id="47110" name="Picture 9" descr="gannet_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8113" y="763588"/>
            <a:ext cx="1135062"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
          <p:cNvSpPr>
            <a:spLocks noGrp="1" noChangeArrowheads="1"/>
          </p:cNvSpPr>
          <p:nvPr>
            <p:ph type="title" idx="4294967295"/>
          </p:nvPr>
        </p:nvSpPr>
        <p:spPr>
          <a:xfrm>
            <a:off x="179388" y="119063"/>
            <a:ext cx="8137525" cy="503237"/>
          </a:xfrm>
          <a:prstGeom prst="rect">
            <a:avLst/>
          </a:prstGeom>
        </p:spPr>
        <p:txBody>
          <a:bodyPr/>
          <a:lstStyle/>
          <a:p>
            <a:pPr eaLnBrk="1" fontAlgn="auto" hangingPunct="1">
              <a:spcAft>
                <a:spcPts val="0"/>
              </a:spcAft>
              <a:defRPr/>
            </a:pPr>
            <a:r>
              <a:rPr lang="en-GB" sz="3200" b="1" dirty="0" smtClean="0">
                <a:latin typeface="+mn-lt"/>
                <a:cs typeface="Arial" charset="0"/>
              </a:rPr>
              <a:t>BDEs: MITIGATION AND EXPOSURE</a:t>
            </a:r>
          </a:p>
        </p:txBody>
      </p:sp>
      <p:sp>
        <p:nvSpPr>
          <p:cNvPr id="27" name="Rectangle 26"/>
          <p:cNvSpPr/>
          <p:nvPr/>
        </p:nvSpPr>
        <p:spPr>
          <a:xfrm>
            <a:off x="0" y="692150"/>
            <a:ext cx="7524750" cy="831850"/>
          </a:xfrm>
          <a:prstGeom prst="rect">
            <a:avLst/>
          </a:prstGeom>
          <a:solidFill>
            <a:schemeClr val="accent2">
              <a:lumMod val="60000"/>
              <a:lumOff val="40000"/>
            </a:schemeClr>
          </a:solidFill>
        </p:spPr>
        <p:txBody>
          <a:bodyPr>
            <a:spAutoFit/>
          </a:bodyPr>
          <a:lstStyle/>
          <a:p>
            <a:pPr fontAlgn="auto">
              <a:spcBef>
                <a:spcPts val="0"/>
              </a:spcBef>
              <a:spcAft>
                <a:spcPts val="0"/>
              </a:spcAft>
              <a:defRPr/>
            </a:pPr>
            <a:r>
              <a:rPr lang="en-GB" sz="2400" b="1" dirty="0">
                <a:latin typeface="+mn-lt"/>
                <a:cs typeface="Arial" charset="0"/>
              </a:rPr>
              <a:t>POLICY RELEVANCE: REACH, Stockholm convention, ACHS position paper, EA European lead for BDE209</a:t>
            </a:r>
          </a:p>
        </p:txBody>
      </p:sp>
      <p:pic>
        <p:nvPicPr>
          <p:cNvPr id="47113" name="Picture 22" descr="bigLogo_with website-rfs2.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5987" y="6043384"/>
            <a:ext cx="15843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889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sz="quarter"/>
          </p:nvPr>
        </p:nvSpPr>
        <p:spPr bwMode="auto">
          <a:xfrm>
            <a:off x="76993" y="30679"/>
            <a:ext cx="9067007" cy="647700"/>
          </a:xfrm>
          <a:noFill/>
          <a:ln/>
        </p:spPr>
        <p:txBody>
          <a:bodyPr vert="horz" wrap="square" lIns="91440" tIns="45720" rIns="91440" bIns="45720" numCol="1" anchor="t" anchorCtr="0" compatLnSpc="1">
            <a:prstTxWarp prst="textNoShape">
              <a:avLst/>
            </a:prstTxWarp>
          </a:bodyPr>
          <a:lstStyle/>
          <a:p>
            <a:r>
              <a:rPr lang="en-GB" altLang="en-US" sz="2600" b="1" dirty="0"/>
              <a:t>Why use </a:t>
            </a:r>
            <a:r>
              <a:rPr lang="en-GB" altLang="en-US" sz="2600" b="1" dirty="0" smtClean="0"/>
              <a:t>raptors for chemical monitoring</a:t>
            </a:r>
            <a:r>
              <a:rPr lang="en-GB" altLang="en-US" sz="3200" b="1" dirty="0"/>
              <a:t>?</a:t>
            </a:r>
          </a:p>
        </p:txBody>
      </p:sp>
      <p:grpSp>
        <p:nvGrpSpPr>
          <p:cNvPr id="3" name="Group 2"/>
          <p:cNvGrpSpPr/>
          <p:nvPr/>
        </p:nvGrpSpPr>
        <p:grpSpPr>
          <a:xfrm>
            <a:off x="349806" y="892467"/>
            <a:ext cx="4210998" cy="4205265"/>
            <a:chOff x="510227" y="1627188"/>
            <a:chExt cx="4210998" cy="4205265"/>
          </a:xfrm>
        </p:grpSpPr>
        <p:sp>
          <p:nvSpPr>
            <p:cNvPr id="60429" name="Text Box 13"/>
            <p:cNvSpPr txBox="1">
              <a:spLocks noChangeArrowheads="1"/>
            </p:cNvSpPr>
            <p:nvPr/>
          </p:nvSpPr>
          <p:spPr bwMode="auto">
            <a:xfrm>
              <a:off x="523875" y="2193045"/>
              <a:ext cx="36311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3525" indent="-2635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Tx/>
                <a:buChar char="•"/>
              </a:pPr>
              <a:r>
                <a:rPr lang="en-GB" altLang="en-US" sz="2800" b="0" dirty="0" smtClean="0"/>
                <a:t>Multiple </a:t>
              </a:r>
              <a:r>
                <a:rPr lang="en-GB" altLang="en-US" sz="2800" b="0" dirty="0"/>
                <a:t>food chains</a:t>
              </a:r>
            </a:p>
          </p:txBody>
        </p:sp>
        <p:sp>
          <p:nvSpPr>
            <p:cNvPr id="60430" name="Text Box 14"/>
            <p:cNvSpPr txBox="1">
              <a:spLocks noChangeArrowheads="1"/>
            </p:cNvSpPr>
            <p:nvPr/>
          </p:nvSpPr>
          <p:spPr bwMode="auto">
            <a:xfrm>
              <a:off x="523875" y="3384769"/>
              <a:ext cx="38298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3525" indent="-2635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Tx/>
                <a:buChar char="•"/>
              </a:pPr>
              <a:r>
                <a:rPr lang="en-GB" altLang="en-US" sz="2800" b="0" dirty="0" smtClean="0"/>
                <a:t>Populations </a:t>
              </a:r>
              <a:r>
                <a:rPr lang="en-GB" altLang="en-US" sz="2800" b="0" dirty="0"/>
                <a:t>sensitive</a:t>
              </a:r>
            </a:p>
          </p:txBody>
        </p:sp>
        <p:sp>
          <p:nvSpPr>
            <p:cNvPr id="60432" name="Text Box 16"/>
            <p:cNvSpPr txBox="1">
              <a:spLocks noChangeArrowheads="1"/>
            </p:cNvSpPr>
            <p:nvPr/>
          </p:nvSpPr>
          <p:spPr bwMode="auto">
            <a:xfrm>
              <a:off x="510227" y="4630715"/>
              <a:ext cx="3597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3525" indent="-2635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Tx/>
                <a:buChar char="•"/>
              </a:pPr>
              <a:r>
                <a:rPr lang="en-GB" altLang="en-US" sz="2800" dirty="0" smtClean="0"/>
                <a:t>R</a:t>
              </a:r>
              <a:r>
                <a:rPr lang="en-GB" altLang="en-US" sz="2800" b="0" dirty="0" smtClean="0"/>
                <a:t>are </a:t>
              </a:r>
              <a:r>
                <a:rPr lang="en-GB" altLang="en-US" sz="2800" b="0" dirty="0"/>
                <a:t>species</a:t>
              </a:r>
            </a:p>
          </p:txBody>
        </p:sp>
        <p:sp>
          <p:nvSpPr>
            <p:cNvPr id="60433" name="Text Box 17"/>
            <p:cNvSpPr txBox="1">
              <a:spLocks noChangeArrowheads="1"/>
            </p:cNvSpPr>
            <p:nvPr/>
          </p:nvSpPr>
          <p:spPr bwMode="auto">
            <a:xfrm>
              <a:off x="523875" y="5313340"/>
              <a:ext cx="4197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3525" indent="-2635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Tx/>
                <a:buChar char="•"/>
              </a:pPr>
              <a:r>
                <a:rPr lang="en-GB" altLang="en-US" sz="2800" b="0" dirty="0" smtClean="0"/>
                <a:t>Charismatic</a:t>
              </a:r>
              <a:endParaRPr lang="en-GB" altLang="en-US" sz="2800" b="0" dirty="0"/>
            </a:p>
          </p:txBody>
        </p:sp>
        <p:sp>
          <p:nvSpPr>
            <p:cNvPr id="60434" name="Text Box 18"/>
            <p:cNvSpPr txBox="1">
              <a:spLocks noChangeArrowheads="1"/>
            </p:cNvSpPr>
            <p:nvPr/>
          </p:nvSpPr>
          <p:spPr bwMode="auto">
            <a:xfrm>
              <a:off x="510227" y="3978870"/>
              <a:ext cx="22494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3525" indent="-2635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Tx/>
                <a:buChar char="•"/>
              </a:pPr>
              <a:r>
                <a:rPr lang="en-GB" altLang="en-US" sz="2800" b="0" dirty="0" smtClean="0"/>
                <a:t>Sentinels</a:t>
              </a:r>
              <a:endParaRPr lang="en-GB" altLang="en-US" sz="2800" b="0" dirty="0"/>
            </a:p>
          </p:txBody>
        </p:sp>
        <p:sp>
          <p:nvSpPr>
            <p:cNvPr id="60442" name="Rectangle 26"/>
            <p:cNvSpPr>
              <a:spLocks noChangeArrowheads="1"/>
            </p:cNvSpPr>
            <p:nvPr/>
          </p:nvSpPr>
          <p:spPr bwMode="auto">
            <a:xfrm>
              <a:off x="684213" y="1627188"/>
              <a:ext cx="28797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marL="1333500">
                <a:spcBef>
                  <a:spcPct val="20000"/>
                </a:spcBef>
                <a:buChar char="–"/>
                <a:defRPr>
                  <a:solidFill>
                    <a:schemeClr val="tx1"/>
                  </a:solidFill>
                  <a:latin typeface="Arial" panose="020B0604020202020204" pitchFamily="34" charset="0"/>
                </a:defRPr>
              </a:lvl4pPr>
              <a:lvl5pPr marL="1752600">
                <a:spcBef>
                  <a:spcPct val="20000"/>
                </a:spcBef>
                <a:buChar char="»"/>
                <a:defRPr>
                  <a:solidFill>
                    <a:schemeClr val="tx1"/>
                  </a:solidFill>
                  <a:latin typeface="Arial" panose="020B0604020202020204" pitchFamily="34" charset="0"/>
                </a:defRPr>
              </a:lvl5pPr>
              <a:lvl6pPr marL="2209800" fontAlgn="base">
                <a:spcBef>
                  <a:spcPct val="20000"/>
                </a:spcBef>
                <a:spcAft>
                  <a:spcPct val="0"/>
                </a:spcAft>
                <a:buChar char="»"/>
                <a:defRPr>
                  <a:solidFill>
                    <a:schemeClr val="tx1"/>
                  </a:solidFill>
                  <a:latin typeface="Arial" panose="020B0604020202020204" pitchFamily="34" charset="0"/>
                </a:defRPr>
              </a:lvl6pPr>
              <a:lvl7pPr marL="2667000" fontAlgn="base">
                <a:spcBef>
                  <a:spcPct val="20000"/>
                </a:spcBef>
                <a:spcAft>
                  <a:spcPct val="0"/>
                </a:spcAft>
                <a:buChar char="»"/>
                <a:defRPr>
                  <a:solidFill>
                    <a:schemeClr val="tx1"/>
                  </a:solidFill>
                  <a:latin typeface="Arial" panose="020B0604020202020204" pitchFamily="34" charset="0"/>
                </a:defRPr>
              </a:lvl7pPr>
              <a:lvl8pPr marL="3124200" fontAlgn="base">
                <a:spcBef>
                  <a:spcPct val="20000"/>
                </a:spcBef>
                <a:spcAft>
                  <a:spcPct val="0"/>
                </a:spcAft>
                <a:buChar char="»"/>
                <a:defRPr>
                  <a:solidFill>
                    <a:schemeClr val="tx1"/>
                  </a:solidFill>
                  <a:latin typeface="Arial" panose="020B0604020202020204" pitchFamily="34" charset="0"/>
                </a:defRPr>
              </a:lvl8pPr>
              <a:lvl9pPr marL="3581400" fontAlgn="base">
                <a:spcBef>
                  <a:spcPct val="20000"/>
                </a:spcBef>
                <a:spcAft>
                  <a:spcPct val="0"/>
                </a:spcAft>
                <a:buChar char="»"/>
                <a:defRPr>
                  <a:solidFill>
                    <a:schemeClr val="tx1"/>
                  </a:solidFill>
                  <a:latin typeface="Arial" panose="020B0604020202020204" pitchFamily="34" charset="0"/>
                </a:defRPr>
              </a:lvl9pPr>
            </a:lstStyle>
            <a:p>
              <a:pPr>
                <a:spcBef>
                  <a:spcPct val="50000"/>
                </a:spcBef>
                <a:spcAft>
                  <a:spcPct val="30000"/>
                </a:spcAft>
                <a:buClr>
                  <a:schemeClr val="tx1"/>
                </a:buClr>
                <a:buFontTx/>
                <a:buNone/>
              </a:pPr>
              <a:r>
                <a:rPr lang="en-GB" altLang="en-US" b="0" u="sng" dirty="0"/>
                <a:t>Most predators</a:t>
              </a:r>
            </a:p>
          </p:txBody>
        </p:sp>
      </p:grpSp>
      <p:grpSp>
        <p:nvGrpSpPr>
          <p:cNvPr id="4" name="Group 3"/>
          <p:cNvGrpSpPr/>
          <p:nvPr/>
        </p:nvGrpSpPr>
        <p:grpSpPr>
          <a:xfrm>
            <a:off x="4577038" y="892467"/>
            <a:ext cx="4486751" cy="4296127"/>
            <a:chOff x="4609123" y="1627188"/>
            <a:chExt cx="4486751" cy="4296127"/>
          </a:xfrm>
        </p:grpSpPr>
        <p:sp>
          <p:nvSpPr>
            <p:cNvPr id="60431" name="Text Box 15"/>
            <p:cNvSpPr txBox="1">
              <a:spLocks noChangeArrowheads="1"/>
            </p:cNvSpPr>
            <p:nvPr/>
          </p:nvSpPr>
          <p:spPr bwMode="auto">
            <a:xfrm>
              <a:off x="4631601" y="2233989"/>
              <a:ext cx="22509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3525" indent="-2635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buFontTx/>
                <a:buChar char="•"/>
              </a:pPr>
              <a:r>
                <a:rPr lang="en-GB" altLang="en-US" sz="2800" b="0" dirty="0" smtClean="0"/>
                <a:t>Integrators</a:t>
              </a:r>
              <a:endParaRPr lang="en-GB" altLang="en-US" sz="2800" b="0" dirty="0"/>
            </a:p>
          </p:txBody>
        </p:sp>
        <p:sp>
          <p:nvSpPr>
            <p:cNvPr id="60435" name="Text Box 19"/>
            <p:cNvSpPr txBox="1">
              <a:spLocks noChangeArrowheads="1"/>
            </p:cNvSpPr>
            <p:nvPr/>
          </p:nvSpPr>
          <p:spPr bwMode="auto">
            <a:xfrm>
              <a:off x="4609123" y="2876926"/>
              <a:ext cx="32880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3525" indent="-2635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buFontTx/>
                <a:buChar char="•"/>
              </a:pPr>
              <a:r>
                <a:rPr lang="en-GB" altLang="en-US" sz="2800" b="0" dirty="0" smtClean="0"/>
                <a:t>Eggs </a:t>
              </a:r>
              <a:r>
                <a:rPr lang="en-GB" altLang="en-US" sz="2800" b="0" dirty="0"/>
                <a:t>and tissues </a:t>
              </a:r>
            </a:p>
          </p:txBody>
        </p:sp>
        <p:sp>
          <p:nvSpPr>
            <p:cNvPr id="60439" name="Text Box 23"/>
            <p:cNvSpPr txBox="1">
              <a:spLocks noChangeArrowheads="1"/>
            </p:cNvSpPr>
            <p:nvPr/>
          </p:nvSpPr>
          <p:spPr bwMode="auto">
            <a:xfrm>
              <a:off x="4643438" y="4550127"/>
              <a:ext cx="4452436"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3525" indent="-2635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Tx/>
                <a:buChar char="•"/>
              </a:pPr>
              <a:r>
                <a:rPr lang="en-GB" altLang="en-US" sz="2800" b="0" dirty="0" smtClean="0"/>
                <a:t>Relatively </a:t>
              </a:r>
              <a:r>
                <a:rPr lang="en-GB" altLang="en-US" sz="2800" b="0" dirty="0"/>
                <a:t>easy </a:t>
              </a:r>
              <a:r>
                <a:rPr lang="en-GB" altLang="en-US" sz="2800" b="0" dirty="0" smtClean="0"/>
                <a:t>to sample </a:t>
              </a:r>
              <a:r>
                <a:rPr lang="en-GB" altLang="en-US" sz="2800" b="0" dirty="0"/>
                <a:t>(incl. non-destructively)</a:t>
              </a:r>
            </a:p>
          </p:txBody>
        </p:sp>
        <p:sp>
          <p:nvSpPr>
            <p:cNvPr id="60441" name="Text Box 25"/>
            <p:cNvSpPr txBox="1">
              <a:spLocks noChangeArrowheads="1"/>
            </p:cNvSpPr>
            <p:nvPr/>
          </p:nvSpPr>
          <p:spPr bwMode="auto">
            <a:xfrm>
              <a:off x="4649788" y="3473826"/>
              <a:ext cx="44460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3525" indent="-2635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Tx/>
                <a:buChar char="•"/>
              </a:pPr>
              <a:r>
                <a:rPr lang="en-GB" altLang="en-US" sz="2800" b="0" dirty="0" smtClean="0"/>
                <a:t>May </a:t>
              </a:r>
              <a:r>
                <a:rPr lang="en-GB" altLang="en-US" sz="2800" b="0" dirty="0"/>
                <a:t>use other </a:t>
              </a:r>
              <a:r>
                <a:rPr lang="en-GB" altLang="en-US" sz="2800" b="0" dirty="0" smtClean="0"/>
                <a:t>matrices for </a:t>
              </a:r>
              <a:r>
                <a:rPr lang="en-GB" altLang="en-US" sz="2800" b="0" dirty="0"/>
                <a:t>inorganic </a:t>
              </a:r>
              <a:r>
                <a:rPr lang="en-GB" altLang="en-US" sz="2800" b="0" dirty="0" smtClean="0"/>
                <a:t>compounds</a:t>
              </a:r>
              <a:endParaRPr lang="en-GB" altLang="en-US" sz="2800" b="0" dirty="0"/>
            </a:p>
          </p:txBody>
        </p:sp>
        <p:sp>
          <p:nvSpPr>
            <p:cNvPr id="60443" name="Rectangle 27"/>
            <p:cNvSpPr>
              <a:spLocks noChangeArrowheads="1"/>
            </p:cNvSpPr>
            <p:nvPr/>
          </p:nvSpPr>
          <p:spPr bwMode="auto">
            <a:xfrm>
              <a:off x="4741195" y="1627188"/>
              <a:ext cx="38703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Arial" panose="020B0604020202020204" pitchFamily="34" charset="0"/>
                </a:defRPr>
              </a:lvl3pPr>
              <a:lvl4pPr marL="1333500">
                <a:spcBef>
                  <a:spcPct val="20000"/>
                </a:spcBef>
                <a:buChar char="–"/>
                <a:defRPr>
                  <a:solidFill>
                    <a:schemeClr val="tx1"/>
                  </a:solidFill>
                  <a:latin typeface="Arial" panose="020B0604020202020204" pitchFamily="34" charset="0"/>
                </a:defRPr>
              </a:lvl4pPr>
              <a:lvl5pPr marL="1752600">
                <a:spcBef>
                  <a:spcPct val="20000"/>
                </a:spcBef>
                <a:buChar char="»"/>
                <a:defRPr>
                  <a:solidFill>
                    <a:schemeClr val="tx1"/>
                  </a:solidFill>
                  <a:latin typeface="Arial" panose="020B0604020202020204" pitchFamily="34" charset="0"/>
                </a:defRPr>
              </a:lvl5pPr>
              <a:lvl6pPr marL="2209800" fontAlgn="base">
                <a:spcBef>
                  <a:spcPct val="20000"/>
                </a:spcBef>
                <a:spcAft>
                  <a:spcPct val="0"/>
                </a:spcAft>
                <a:buChar char="»"/>
                <a:defRPr>
                  <a:solidFill>
                    <a:schemeClr val="tx1"/>
                  </a:solidFill>
                  <a:latin typeface="Arial" panose="020B0604020202020204" pitchFamily="34" charset="0"/>
                </a:defRPr>
              </a:lvl6pPr>
              <a:lvl7pPr marL="2667000" fontAlgn="base">
                <a:spcBef>
                  <a:spcPct val="20000"/>
                </a:spcBef>
                <a:spcAft>
                  <a:spcPct val="0"/>
                </a:spcAft>
                <a:buChar char="»"/>
                <a:defRPr>
                  <a:solidFill>
                    <a:schemeClr val="tx1"/>
                  </a:solidFill>
                  <a:latin typeface="Arial" panose="020B0604020202020204" pitchFamily="34" charset="0"/>
                </a:defRPr>
              </a:lvl7pPr>
              <a:lvl8pPr marL="3124200" fontAlgn="base">
                <a:spcBef>
                  <a:spcPct val="20000"/>
                </a:spcBef>
                <a:spcAft>
                  <a:spcPct val="0"/>
                </a:spcAft>
                <a:buChar char="»"/>
                <a:defRPr>
                  <a:solidFill>
                    <a:schemeClr val="tx1"/>
                  </a:solidFill>
                  <a:latin typeface="Arial" panose="020B0604020202020204" pitchFamily="34" charset="0"/>
                </a:defRPr>
              </a:lvl8pPr>
              <a:lvl9pPr marL="3581400" fontAlgn="base">
                <a:spcBef>
                  <a:spcPct val="20000"/>
                </a:spcBef>
                <a:spcAft>
                  <a:spcPct val="0"/>
                </a:spcAft>
                <a:buChar char="»"/>
                <a:defRPr>
                  <a:solidFill>
                    <a:schemeClr val="tx1"/>
                  </a:solidFill>
                  <a:latin typeface="Arial" panose="020B0604020202020204" pitchFamily="34" charset="0"/>
                </a:defRPr>
              </a:lvl9pPr>
            </a:lstStyle>
            <a:p>
              <a:pPr>
                <a:spcBef>
                  <a:spcPct val="50000"/>
                </a:spcBef>
                <a:spcAft>
                  <a:spcPct val="30000"/>
                </a:spcAft>
                <a:buClr>
                  <a:schemeClr val="tx1"/>
                </a:buClr>
                <a:buFontTx/>
                <a:buNone/>
              </a:pPr>
              <a:r>
                <a:rPr lang="en-GB" altLang="en-US" b="0" u="sng" dirty="0"/>
                <a:t>Predatory Birds</a:t>
              </a:r>
            </a:p>
          </p:txBody>
        </p:sp>
      </p:grpSp>
      <p:sp>
        <p:nvSpPr>
          <p:cNvPr id="17" name="Rectangle 16"/>
          <p:cNvSpPr/>
          <p:nvPr/>
        </p:nvSpPr>
        <p:spPr>
          <a:xfrm>
            <a:off x="0" y="5991367"/>
            <a:ext cx="9142412" cy="86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204" y="5531584"/>
            <a:ext cx="946496" cy="1047240"/>
          </a:xfrm>
          <a:prstGeom prst="rect">
            <a:avLst/>
          </a:prstGeom>
          <a:effectLst>
            <a:softEdge rad="12700"/>
          </a:effec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0122" y="5525996"/>
            <a:ext cx="946496" cy="1047240"/>
          </a:xfrm>
          <a:prstGeom prst="rect">
            <a:avLst/>
          </a:prstGeom>
          <a:effectLst>
            <a:softEdge rad="12700"/>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1064" y="5531584"/>
            <a:ext cx="946496" cy="1047240"/>
          </a:xfrm>
          <a:prstGeom prst="rect">
            <a:avLst/>
          </a:prstGeom>
          <a:effectLst>
            <a:softEdge rad="12700"/>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6249" y="5531584"/>
            <a:ext cx="946496" cy="1047240"/>
          </a:xfrm>
          <a:prstGeom prst="rect">
            <a:avLst/>
          </a:prstGeom>
          <a:effectLst>
            <a:softEdge rad="12700"/>
          </a:effectLst>
        </p:spPr>
      </p:pic>
      <p:pic>
        <p:nvPicPr>
          <p:cNvPr id="23" name="Picture 22"/>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497513" y="5525997"/>
            <a:ext cx="962480" cy="1064926"/>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22934" y="5543682"/>
            <a:ext cx="946496" cy="1047240"/>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6874" y="5527631"/>
            <a:ext cx="946496" cy="1047240"/>
          </a:xfrm>
          <a:prstGeom prst="rect">
            <a:avLst/>
          </a:prstGeom>
          <a:effectLst>
            <a:softEdge rad="12700"/>
          </a:effectLst>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77119" y="5561369"/>
            <a:ext cx="946496" cy="1047240"/>
          </a:xfrm>
          <a:prstGeom prst="rect">
            <a:avLst/>
          </a:prstGeom>
        </p:spPr>
      </p:pic>
      <p:sp>
        <p:nvSpPr>
          <p:cNvPr id="28" name="Text Box 13"/>
          <p:cNvSpPr txBox="1">
            <a:spLocks noChangeArrowheads="1"/>
          </p:cNvSpPr>
          <p:nvPr/>
        </p:nvSpPr>
        <p:spPr bwMode="auto">
          <a:xfrm>
            <a:off x="363454" y="2034424"/>
            <a:ext cx="25891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3525" indent="-2635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Tx/>
              <a:buChar char="•"/>
            </a:pPr>
            <a:r>
              <a:rPr lang="en-GB" altLang="en-US" sz="2800" b="0" dirty="0" smtClean="0"/>
              <a:t>Apex species</a:t>
            </a:r>
            <a:endParaRPr lang="en-GB" altLang="en-US" sz="2800" b="0" dirty="0"/>
          </a:p>
        </p:txBody>
      </p:sp>
    </p:spTree>
    <p:extLst>
      <p:ext uri="{BB962C8B-B14F-4D97-AF65-F5344CB8AC3E}">
        <p14:creationId xmlns:p14="http://schemas.microsoft.com/office/powerpoint/2010/main" val="747785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16434"/>
            <a:ext cx="9144000" cy="576262"/>
          </a:xfrm>
          <a:prstGeom prst="rect">
            <a:avLst/>
          </a:prstGeo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3200" b="1" cap="all" dirty="0" smtClean="0">
                <a:latin typeface="+mj-lt"/>
              </a:rPr>
              <a:t>WG1 and WG2 </a:t>
            </a:r>
            <a:r>
              <a:rPr lang="en-GB" sz="3200" b="1" cap="all" dirty="0" smtClean="0">
                <a:latin typeface="+mj-lt"/>
              </a:rPr>
              <a:t>– key </a:t>
            </a:r>
            <a:r>
              <a:rPr lang="en-GB" sz="3200" b="1" cap="all" dirty="0" smtClean="0">
                <a:latin typeface="+mj-lt"/>
              </a:rPr>
              <a:t>objectives</a:t>
            </a:r>
            <a:endParaRPr kumimoji="0" lang="en-GB" sz="3200" b="1" i="0" u="none" strike="noStrike" kern="1200" cap="all" spc="0" normalizeH="0" noProof="0" dirty="0">
              <a:ln>
                <a:noFill/>
              </a:ln>
              <a:effectLst/>
              <a:uLnTx/>
              <a:uFillTx/>
              <a:latin typeface="+mj-lt"/>
            </a:endParaRPr>
          </a:p>
        </p:txBody>
      </p:sp>
      <p:sp>
        <p:nvSpPr>
          <p:cNvPr id="4" name="Rectangle 3"/>
          <p:cNvSpPr/>
          <p:nvPr/>
        </p:nvSpPr>
        <p:spPr>
          <a:xfrm>
            <a:off x="0" y="5991367"/>
            <a:ext cx="9142412" cy="86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35683" y="722506"/>
            <a:ext cx="8871046" cy="1200329"/>
          </a:xfrm>
          <a:prstGeom prst="rect">
            <a:avLst/>
          </a:prstGeom>
          <a:noFill/>
        </p:spPr>
        <p:txBody>
          <a:bodyPr wrap="square" rtlCol="0">
            <a:spAutoFit/>
          </a:bodyPr>
          <a:lstStyle/>
          <a:p>
            <a:r>
              <a:rPr lang="en-GB" sz="3600" dirty="0" smtClean="0"/>
              <a:t>WG1&amp;2 </a:t>
            </a:r>
            <a:r>
              <a:rPr lang="en-GB" sz="3600" dirty="0"/>
              <a:t>address </a:t>
            </a:r>
            <a:r>
              <a:rPr lang="en-GB" sz="3600" dirty="0" smtClean="0"/>
              <a:t>research coordination (RC) and capacity building (C) objectives R1 and C1  </a:t>
            </a:r>
            <a:endParaRPr lang="en-GB" sz="3600" dirty="0"/>
          </a:p>
        </p:txBody>
      </p:sp>
      <p:sp>
        <p:nvSpPr>
          <p:cNvPr id="5" name="TextBox 4"/>
          <p:cNvSpPr txBox="1"/>
          <p:nvPr/>
        </p:nvSpPr>
        <p:spPr>
          <a:xfrm>
            <a:off x="-134405" y="2165140"/>
            <a:ext cx="9278405" cy="1661993"/>
          </a:xfrm>
          <a:prstGeom prst="rect">
            <a:avLst/>
          </a:prstGeom>
          <a:noFill/>
        </p:spPr>
        <p:txBody>
          <a:bodyPr wrap="square" rtlCol="0">
            <a:spAutoFit/>
          </a:bodyPr>
          <a:lstStyle/>
          <a:p>
            <a:pPr marL="357187">
              <a:tabLst>
                <a:tab pos="628650" algn="l"/>
              </a:tabLst>
            </a:pPr>
            <a:r>
              <a:rPr lang="en-GB" sz="2800" b="1" u="sng" dirty="0" smtClean="0">
                <a:solidFill>
                  <a:srgbClr val="002060"/>
                </a:solidFill>
              </a:rPr>
              <a:t>Objective </a:t>
            </a:r>
            <a:r>
              <a:rPr lang="en-GB" sz="2800" b="1" u="sng" dirty="0">
                <a:solidFill>
                  <a:srgbClr val="002060"/>
                </a:solidFill>
              </a:rPr>
              <a:t>R1: </a:t>
            </a:r>
            <a:r>
              <a:rPr lang="en-GB" sz="2800" dirty="0">
                <a:solidFill>
                  <a:srgbClr val="002060"/>
                </a:solidFill>
              </a:rPr>
              <a:t>To assess current capacities for pan-European raptor </a:t>
            </a:r>
            <a:r>
              <a:rPr lang="en-GB" sz="2800" dirty="0" smtClean="0">
                <a:solidFill>
                  <a:srgbClr val="002060"/>
                </a:solidFill>
              </a:rPr>
              <a:t>biomonitoring and </a:t>
            </a:r>
            <a:r>
              <a:rPr lang="en-GB" sz="2800" dirty="0">
                <a:solidFill>
                  <a:srgbClr val="002060"/>
                </a:solidFill>
              </a:rPr>
              <a:t>develop a framework for a European Raptor Biomonitoring Scheme (</a:t>
            </a:r>
            <a:r>
              <a:rPr lang="en-GB" sz="2800" dirty="0" err="1">
                <a:solidFill>
                  <a:srgbClr val="002060"/>
                </a:solidFill>
              </a:rPr>
              <a:t>ERBioMS</a:t>
            </a:r>
            <a:r>
              <a:rPr lang="en-GB" sz="2800" dirty="0" smtClean="0">
                <a:solidFill>
                  <a:srgbClr val="002060"/>
                </a:solidFill>
              </a:rPr>
              <a:t>)</a:t>
            </a:r>
            <a:endParaRPr lang="en-GB" sz="2800" dirty="0">
              <a:solidFill>
                <a:srgbClr val="002060"/>
              </a:solidFill>
            </a:endParaRPr>
          </a:p>
          <a:p>
            <a:endParaRPr lang="en-GB" dirty="0"/>
          </a:p>
        </p:txBody>
      </p:sp>
      <p:sp>
        <p:nvSpPr>
          <p:cNvPr id="7" name="TextBox 6"/>
          <p:cNvSpPr txBox="1"/>
          <p:nvPr/>
        </p:nvSpPr>
        <p:spPr>
          <a:xfrm>
            <a:off x="226223" y="3659452"/>
            <a:ext cx="8557147" cy="295465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Focus </a:t>
            </a:r>
            <a:r>
              <a:rPr lang="en-GB" sz="2400" dirty="0"/>
              <a:t>on current capabilities to detect temporal and spatial trends </a:t>
            </a:r>
            <a:r>
              <a:rPr lang="en-GB" sz="2400" dirty="0" smtClean="0"/>
              <a:t>in contaminant </a:t>
            </a:r>
            <a:r>
              <a:rPr lang="en-GB" sz="2400" dirty="0"/>
              <a:t>exposure </a:t>
            </a:r>
            <a:r>
              <a:rPr lang="en-GB" sz="2400" dirty="0" smtClean="0"/>
              <a:t>and key </a:t>
            </a:r>
            <a:r>
              <a:rPr lang="en-GB" sz="2400" dirty="0"/>
              <a:t>areas of weakness (in the absence of coordination</a:t>
            </a:r>
            <a:r>
              <a:rPr lang="en-GB" sz="2400" dirty="0" smtClean="0"/>
              <a: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Develop </a:t>
            </a:r>
            <a:r>
              <a:rPr lang="en-GB" sz="2400" dirty="0"/>
              <a:t>an </a:t>
            </a:r>
            <a:r>
              <a:rPr lang="en-GB" sz="2400" dirty="0" err="1"/>
              <a:t>ERBioMS</a:t>
            </a:r>
            <a:r>
              <a:rPr lang="en-GB" sz="2400" dirty="0"/>
              <a:t> framework c</a:t>
            </a:r>
            <a:r>
              <a:rPr lang="en-GB" sz="2400" dirty="0" smtClean="0"/>
              <a:t>apable </a:t>
            </a:r>
            <a:r>
              <a:rPr lang="en-GB" sz="2400" dirty="0"/>
              <a:t>of delivering </a:t>
            </a:r>
            <a:r>
              <a:rPr lang="en-GB" sz="2400" dirty="0" smtClean="0"/>
              <a:t>pan-European </a:t>
            </a:r>
            <a:r>
              <a:rPr lang="en-GB" sz="2400" dirty="0"/>
              <a:t>surveillance and monitoring of key pollutants </a:t>
            </a:r>
            <a:r>
              <a:rPr lang="en-GB" sz="2400" dirty="0" smtClean="0"/>
              <a:t>(EU </a:t>
            </a:r>
            <a:r>
              <a:rPr lang="en-GB" sz="2400" dirty="0"/>
              <a:t>chemicals law </a:t>
            </a:r>
            <a:r>
              <a:rPr lang="en-GB" sz="2400" dirty="0" smtClean="0"/>
              <a:t>and relevant </a:t>
            </a:r>
            <a:r>
              <a:rPr lang="en-GB" sz="2400" dirty="0"/>
              <a:t>global and regional conventions</a:t>
            </a:r>
            <a:r>
              <a:rPr lang="en-GB" dirty="0"/>
              <a:t>. </a:t>
            </a:r>
            <a:endParaRPr lang="en-GB" dirty="0" smtClean="0"/>
          </a:p>
          <a:p>
            <a:endParaRPr lang="en-GB" dirty="0"/>
          </a:p>
        </p:txBody>
      </p:sp>
    </p:spTree>
    <p:extLst>
      <p:ext uri="{BB962C8B-B14F-4D97-AF65-F5344CB8AC3E}">
        <p14:creationId xmlns:p14="http://schemas.microsoft.com/office/powerpoint/2010/main" val="4189380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16434"/>
            <a:ext cx="9144000" cy="576262"/>
          </a:xfrm>
          <a:prstGeom prst="rect">
            <a:avLst/>
          </a:prstGeo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3200" b="1" cap="all" dirty="0" smtClean="0">
                <a:latin typeface="+mj-lt"/>
              </a:rPr>
              <a:t>WP1 and WP2 </a:t>
            </a:r>
            <a:r>
              <a:rPr lang="en-GB" sz="3200" b="1" cap="all" dirty="0" smtClean="0">
                <a:latin typeface="+mj-lt"/>
              </a:rPr>
              <a:t>– key </a:t>
            </a:r>
            <a:r>
              <a:rPr lang="en-GB" sz="3200" b="1" cap="all" dirty="0" smtClean="0">
                <a:latin typeface="+mj-lt"/>
              </a:rPr>
              <a:t>objectives</a:t>
            </a:r>
            <a:endParaRPr kumimoji="0" lang="en-GB" sz="3200" b="1" i="0" u="none" strike="noStrike" kern="1200" cap="all" spc="0" normalizeH="0" noProof="0" dirty="0">
              <a:ln>
                <a:noFill/>
              </a:ln>
              <a:effectLst/>
              <a:uLnTx/>
              <a:uFillTx/>
              <a:latin typeface="+mj-lt"/>
            </a:endParaRPr>
          </a:p>
        </p:txBody>
      </p:sp>
      <p:sp>
        <p:nvSpPr>
          <p:cNvPr id="4" name="Rectangle 3"/>
          <p:cNvSpPr/>
          <p:nvPr/>
        </p:nvSpPr>
        <p:spPr>
          <a:xfrm>
            <a:off x="0" y="5991367"/>
            <a:ext cx="9142412" cy="86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45658" y="941695"/>
            <a:ext cx="8869458" cy="1200329"/>
          </a:xfrm>
          <a:prstGeom prst="rect">
            <a:avLst/>
          </a:prstGeom>
          <a:noFill/>
        </p:spPr>
        <p:txBody>
          <a:bodyPr wrap="square" rtlCol="0">
            <a:spAutoFit/>
          </a:bodyPr>
          <a:lstStyle/>
          <a:p>
            <a:r>
              <a:rPr lang="en-GB" sz="3600" dirty="0"/>
              <a:t>WG1&amp;2 address research coordination and capacity building objectives R1 and C1  </a:t>
            </a:r>
          </a:p>
        </p:txBody>
      </p:sp>
      <p:sp>
        <p:nvSpPr>
          <p:cNvPr id="5" name="TextBox 4"/>
          <p:cNvSpPr txBox="1"/>
          <p:nvPr/>
        </p:nvSpPr>
        <p:spPr>
          <a:xfrm>
            <a:off x="272955" y="2183134"/>
            <a:ext cx="8748216" cy="1384995"/>
          </a:xfrm>
          <a:prstGeom prst="rect">
            <a:avLst/>
          </a:prstGeom>
          <a:noFill/>
        </p:spPr>
        <p:txBody>
          <a:bodyPr wrap="square" rtlCol="0">
            <a:spAutoFit/>
          </a:bodyPr>
          <a:lstStyle/>
          <a:p>
            <a:r>
              <a:rPr lang="en-GB" sz="2800" b="1" u="sng" dirty="0" smtClean="0">
                <a:solidFill>
                  <a:srgbClr val="002060"/>
                </a:solidFill>
              </a:rPr>
              <a:t>Objective C1</a:t>
            </a:r>
            <a:r>
              <a:rPr lang="en-GB" sz="2800" b="1" u="sng" dirty="0">
                <a:solidFill>
                  <a:srgbClr val="002060"/>
                </a:solidFill>
              </a:rPr>
              <a:t>: </a:t>
            </a:r>
            <a:r>
              <a:rPr lang="en-GB" sz="2800" dirty="0" smtClean="0">
                <a:solidFill>
                  <a:srgbClr val="002060"/>
                </a:solidFill>
              </a:rPr>
              <a:t>build </a:t>
            </a:r>
            <a:r>
              <a:rPr lang="en-GB" sz="2800" dirty="0">
                <a:solidFill>
                  <a:srgbClr val="002060"/>
                </a:solidFill>
              </a:rPr>
              <a:t>capacity in the ‘analysis arena’ through networking </a:t>
            </a:r>
            <a:r>
              <a:rPr lang="en-GB" sz="2800" dirty="0" smtClean="0">
                <a:solidFill>
                  <a:srgbClr val="002060"/>
                </a:solidFill>
              </a:rPr>
              <a:t>and collaboration </a:t>
            </a:r>
            <a:r>
              <a:rPr lang="en-GB" sz="2800" dirty="0">
                <a:solidFill>
                  <a:srgbClr val="002060"/>
                </a:solidFill>
              </a:rPr>
              <a:t>among </a:t>
            </a:r>
            <a:r>
              <a:rPr lang="en-GB" sz="2800" dirty="0" err="1">
                <a:solidFill>
                  <a:srgbClr val="002060"/>
                </a:solidFill>
              </a:rPr>
              <a:t>ecotoxicologists</a:t>
            </a:r>
            <a:r>
              <a:rPr lang="en-GB" sz="2800" dirty="0">
                <a:solidFill>
                  <a:srgbClr val="002060"/>
                </a:solidFill>
              </a:rPr>
              <a:t>, collaborating laboratories and </a:t>
            </a:r>
            <a:r>
              <a:rPr lang="en-GB" sz="2800" dirty="0" smtClean="0">
                <a:solidFill>
                  <a:srgbClr val="002060"/>
                </a:solidFill>
              </a:rPr>
              <a:t>regulators</a:t>
            </a:r>
            <a:endParaRPr lang="en-GB" sz="2800" dirty="0">
              <a:solidFill>
                <a:srgbClr val="002060"/>
              </a:solidFill>
            </a:endParaRPr>
          </a:p>
        </p:txBody>
      </p:sp>
      <p:sp>
        <p:nvSpPr>
          <p:cNvPr id="7" name="TextBox 6"/>
          <p:cNvSpPr txBox="1"/>
          <p:nvPr/>
        </p:nvSpPr>
        <p:spPr>
          <a:xfrm>
            <a:off x="272953" y="3754990"/>
            <a:ext cx="8748217" cy="2400657"/>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GB" sz="2400" dirty="0" smtClean="0"/>
              <a:t> Collaborative </a:t>
            </a:r>
            <a:r>
              <a:rPr lang="en-GB" sz="2400" dirty="0"/>
              <a:t>work on objective </a:t>
            </a:r>
            <a:r>
              <a:rPr lang="en-GB" sz="2400" dirty="0" smtClean="0"/>
              <a:t>R1</a:t>
            </a:r>
          </a:p>
          <a:p>
            <a:pPr marL="342900" indent="-342900">
              <a:spcAft>
                <a:spcPts val="1800"/>
              </a:spcAft>
              <a:buFont typeface="Arial" panose="020B0604020202020204" pitchFamily="34" charset="0"/>
              <a:buChar char="•"/>
            </a:pPr>
            <a:r>
              <a:rPr lang="en-GB" sz="2400" dirty="0" smtClean="0"/>
              <a:t>Piloting </a:t>
            </a:r>
            <a:r>
              <a:rPr lang="en-GB" sz="2400" dirty="0"/>
              <a:t>joint assessment and reporting </a:t>
            </a:r>
            <a:r>
              <a:rPr lang="en-GB" sz="2400" dirty="0" smtClean="0"/>
              <a:t> </a:t>
            </a:r>
            <a:r>
              <a:rPr lang="en-GB" sz="2400" i="1" dirty="0" smtClean="0"/>
              <a:t>(deliver </a:t>
            </a:r>
            <a:r>
              <a:rPr lang="en-GB" sz="2400" i="1" dirty="0"/>
              <a:t>proof of </a:t>
            </a:r>
            <a:r>
              <a:rPr lang="en-GB" sz="2400" i="1" dirty="0" smtClean="0"/>
              <a:t>concept</a:t>
            </a:r>
            <a:r>
              <a:rPr lang="en-GB" sz="2400" dirty="0" smtClean="0"/>
              <a:t>)</a:t>
            </a:r>
          </a:p>
          <a:p>
            <a:pPr marL="342900" indent="-342900">
              <a:spcAft>
                <a:spcPts val="1800"/>
              </a:spcAft>
              <a:buFont typeface="Arial" panose="020B0604020202020204" pitchFamily="34" charset="0"/>
              <a:buChar char="•"/>
            </a:pPr>
            <a:r>
              <a:rPr lang="en-GB" sz="2400" dirty="0" smtClean="0"/>
              <a:t>Develop </a:t>
            </a:r>
            <a:r>
              <a:rPr lang="en-GB" sz="2400" i="1" dirty="0"/>
              <a:t>guidance </a:t>
            </a:r>
            <a:r>
              <a:rPr lang="en-GB" sz="2400" dirty="0" smtClean="0"/>
              <a:t>on how to </a:t>
            </a:r>
            <a:r>
              <a:rPr lang="en-GB" sz="2400" dirty="0"/>
              <a:t>integrate </a:t>
            </a:r>
            <a:r>
              <a:rPr lang="en-GB" sz="2400" dirty="0" smtClean="0"/>
              <a:t>assessments with those of relevant </a:t>
            </a:r>
            <a:r>
              <a:rPr lang="en-GB" sz="2400" dirty="0"/>
              <a:t>regulatory </a:t>
            </a:r>
            <a:r>
              <a:rPr lang="en-GB" sz="2400" dirty="0" smtClean="0"/>
              <a:t>bodies </a:t>
            </a:r>
            <a:r>
              <a:rPr lang="en-GB" sz="2400" dirty="0"/>
              <a:t>(e.g. ECHA, EFSA, </a:t>
            </a:r>
            <a:r>
              <a:rPr lang="en-GB" sz="2400" dirty="0" smtClean="0"/>
              <a:t>UNEP)….…</a:t>
            </a:r>
            <a:r>
              <a:rPr lang="en-GB" sz="2400" dirty="0" err="1" smtClean="0"/>
              <a:t>ie</a:t>
            </a:r>
            <a:r>
              <a:rPr lang="en-GB" sz="2400" dirty="0" smtClean="0"/>
              <a:t> explore how to mesh with key stakeholders needs</a:t>
            </a:r>
            <a:endParaRPr lang="en-GB" sz="2400" dirty="0"/>
          </a:p>
        </p:txBody>
      </p:sp>
    </p:spTree>
    <p:extLst>
      <p:ext uri="{BB962C8B-B14F-4D97-AF65-F5344CB8AC3E}">
        <p14:creationId xmlns:p14="http://schemas.microsoft.com/office/powerpoint/2010/main" val="891287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b="1" dirty="0" smtClean="0"/>
              <a:t>BUILDING ON EURAPMON LEGACY</a:t>
            </a:r>
            <a:endParaRPr lang="en-GB" b="1" dirty="0"/>
          </a:p>
        </p:txBody>
      </p:sp>
      <p:sp>
        <p:nvSpPr>
          <p:cNvPr id="4" name="Rectangle 3"/>
          <p:cNvSpPr/>
          <p:nvPr/>
        </p:nvSpPr>
        <p:spPr>
          <a:xfrm>
            <a:off x="26533" y="840957"/>
            <a:ext cx="4507199" cy="6001643"/>
          </a:xfrm>
          <a:prstGeom prst="rect">
            <a:avLst/>
          </a:prstGeom>
          <a:solidFill>
            <a:schemeClr val="bg1"/>
          </a:solidFill>
        </p:spPr>
        <p:txBody>
          <a:bodyPr wrap="square">
            <a:spAutoFit/>
          </a:bodyPr>
          <a:lstStyle/>
          <a:p>
            <a:pPr marL="273050" indent="-273050">
              <a:spcAft>
                <a:spcPts val="1200"/>
              </a:spcAft>
              <a:buFont typeface="Arial" panose="020B0604020202020204" pitchFamily="34" charset="0"/>
              <a:buChar char="•"/>
            </a:pPr>
            <a:r>
              <a:rPr lang="en-GB" sz="2800" dirty="0" smtClean="0"/>
              <a:t>Inventory of current monitoring - contaminants, species, matrices (Gomez-Ramirez </a:t>
            </a:r>
            <a:r>
              <a:rPr lang="en-GB" sz="2800" dirty="0"/>
              <a:t>et al. 2014</a:t>
            </a:r>
            <a:r>
              <a:rPr lang="en-GB" sz="2800" dirty="0" smtClean="0"/>
              <a:t>)</a:t>
            </a:r>
          </a:p>
          <a:p>
            <a:pPr marL="273050" indent="-273050">
              <a:spcAft>
                <a:spcPts val="1200"/>
              </a:spcAft>
              <a:buFont typeface="Arial" panose="020B0604020202020204" pitchFamily="34" charset="0"/>
              <a:buChar char="•"/>
            </a:pPr>
            <a:r>
              <a:rPr lang="en-GB" sz="2800" dirty="0" smtClean="0"/>
              <a:t> Inventory of  </a:t>
            </a:r>
            <a:r>
              <a:rPr lang="en-GB" sz="2800" dirty="0"/>
              <a:t>which raptor species are being monitored </a:t>
            </a:r>
            <a:r>
              <a:rPr lang="en-GB" sz="2800" dirty="0" smtClean="0"/>
              <a:t>(</a:t>
            </a:r>
            <a:r>
              <a:rPr lang="en-GB" sz="2800" dirty="0"/>
              <a:t>Vrezec et al 2012</a:t>
            </a:r>
            <a:r>
              <a:rPr lang="en-GB" sz="2800" dirty="0" smtClean="0"/>
              <a:t>)</a:t>
            </a:r>
          </a:p>
          <a:p>
            <a:pPr marL="273050" indent="-273050">
              <a:spcAft>
                <a:spcPts val="1200"/>
              </a:spcAft>
              <a:buFont typeface="Arial" panose="020B0604020202020204" pitchFamily="34" charset="0"/>
              <a:buChar char="•"/>
            </a:pPr>
            <a:r>
              <a:rPr lang="en-GB" sz="2800" dirty="0" smtClean="0"/>
              <a:t> Identified </a:t>
            </a:r>
            <a:r>
              <a:rPr lang="en-GB" sz="2800" dirty="0"/>
              <a:t>best sample types and </a:t>
            </a:r>
            <a:r>
              <a:rPr lang="en-GB" sz="2800" dirty="0" smtClean="0"/>
              <a:t>methods for </a:t>
            </a:r>
            <a:r>
              <a:rPr lang="en-GB" sz="2800" dirty="0"/>
              <a:t>monitoring different compounds (Espin et al. 2016</a:t>
            </a:r>
            <a:r>
              <a:rPr lang="en-GB" sz="2800" dirty="0" smtClean="0"/>
              <a:t>)</a:t>
            </a:r>
            <a:endParaRPr lang="en-GB" sz="2800" dirty="0"/>
          </a:p>
        </p:txBody>
      </p:sp>
      <p:pic>
        <p:nvPicPr>
          <p:cNvPr id="3" name="Picture 2"/>
          <p:cNvPicPr>
            <a:picLocks noChangeAspect="1"/>
          </p:cNvPicPr>
          <p:nvPr/>
        </p:nvPicPr>
        <p:blipFill rotWithShape="1">
          <a:blip r:embed="rId3"/>
          <a:srcRect l="36684" t="32072" r="31630" b="42278"/>
          <a:stretch/>
        </p:blipFill>
        <p:spPr>
          <a:xfrm>
            <a:off x="4537005" y="4732596"/>
            <a:ext cx="4719289" cy="2147810"/>
          </a:xfrm>
          <a:prstGeom prst="rect">
            <a:avLst/>
          </a:prstGeom>
        </p:spPr>
      </p:pic>
      <p:pic>
        <p:nvPicPr>
          <p:cNvPr id="6" name="Picture 5"/>
          <p:cNvPicPr>
            <a:picLocks noChangeAspect="1"/>
          </p:cNvPicPr>
          <p:nvPr/>
        </p:nvPicPr>
        <p:blipFill rotWithShape="1">
          <a:blip r:embed="rId4"/>
          <a:srcRect l="35698" t="25493" r="31629" b="50273"/>
          <a:stretch/>
        </p:blipFill>
        <p:spPr>
          <a:xfrm>
            <a:off x="4518993" y="2637221"/>
            <a:ext cx="4737301" cy="1975495"/>
          </a:xfrm>
          <a:prstGeom prst="rect">
            <a:avLst/>
          </a:prstGeom>
        </p:spPr>
      </p:pic>
      <p:pic>
        <p:nvPicPr>
          <p:cNvPr id="9" name="16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2065" y="728663"/>
            <a:ext cx="2512043" cy="216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489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0" y="116434"/>
            <a:ext cx="9144000" cy="576262"/>
          </a:xfrm>
          <a:prstGeom prst="rect">
            <a:avLst/>
          </a:prstGeo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3200" b="1" cap="all" dirty="0" smtClean="0">
                <a:latin typeface="+mj-lt"/>
              </a:rPr>
              <a:t>Why two Working groups?</a:t>
            </a:r>
            <a:endParaRPr kumimoji="0" lang="en-GB" sz="3200" b="1" i="0" u="none" strike="noStrike" kern="1200" cap="all" spc="0" normalizeH="0" noProof="0" dirty="0">
              <a:ln>
                <a:noFill/>
              </a:ln>
              <a:effectLst/>
              <a:uLnTx/>
              <a:uFillTx/>
              <a:latin typeface="+mj-lt"/>
            </a:endParaRPr>
          </a:p>
        </p:txBody>
      </p:sp>
      <p:sp>
        <p:nvSpPr>
          <p:cNvPr id="4" name="Rectangle 3"/>
          <p:cNvSpPr/>
          <p:nvPr/>
        </p:nvSpPr>
        <p:spPr>
          <a:xfrm>
            <a:off x="0" y="5991367"/>
            <a:ext cx="9142412" cy="86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9987" y="839523"/>
            <a:ext cx="9042437" cy="5586145"/>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GB" sz="2600" dirty="0" smtClean="0">
                <a:solidFill>
                  <a:schemeClr val="accent5">
                    <a:lumMod val="50000"/>
                  </a:schemeClr>
                </a:solidFill>
              </a:rPr>
              <a:t>WG1 focuses </a:t>
            </a:r>
            <a:r>
              <a:rPr lang="en-GB" sz="2600" dirty="0">
                <a:solidFill>
                  <a:schemeClr val="accent5">
                    <a:lumMod val="50000"/>
                  </a:schemeClr>
                </a:solidFill>
              </a:rPr>
              <a:t>on REACH ‘priority </a:t>
            </a:r>
            <a:r>
              <a:rPr lang="en-GB" sz="2600" dirty="0" smtClean="0">
                <a:solidFill>
                  <a:schemeClr val="accent5">
                    <a:lumMod val="50000"/>
                  </a:schemeClr>
                </a:solidFill>
              </a:rPr>
              <a:t>contaminants </a:t>
            </a:r>
            <a:r>
              <a:rPr lang="en-GB" sz="2600" dirty="0" smtClean="0"/>
              <a:t>such </a:t>
            </a:r>
            <a:r>
              <a:rPr lang="en-GB" sz="2600" dirty="0"/>
              <a:t>as Hg and </a:t>
            </a:r>
            <a:r>
              <a:rPr lang="en-GB" sz="2600" dirty="0" err="1"/>
              <a:t>Pb</a:t>
            </a:r>
            <a:r>
              <a:rPr lang="en-GB" sz="2600" dirty="0"/>
              <a:t>, and engages in </a:t>
            </a:r>
            <a:r>
              <a:rPr lang="en-GB" sz="2600" dirty="0" smtClean="0"/>
              <a:t>particular REACH</a:t>
            </a:r>
            <a:r>
              <a:rPr lang="en-GB" sz="2600" dirty="0"/>
              <a:t>, </a:t>
            </a:r>
            <a:r>
              <a:rPr lang="en-GB" sz="2600" dirty="0" err="1"/>
              <a:t>Minamata</a:t>
            </a:r>
            <a:r>
              <a:rPr lang="en-GB" sz="2600" dirty="0"/>
              <a:t> (Hg) and Convention on Migratory Species (</a:t>
            </a:r>
            <a:r>
              <a:rPr lang="en-GB" sz="2600" dirty="0" err="1"/>
              <a:t>Pb</a:t>
            </a:r>
            <a:r>
              <a:rPr lang="en-GB" sz="2600" dirty="0"/>
              <a:t>) </a:t>
            </a:r>
            <a:r>
              <a:rPr lang="en-GB" sz="2600" dirty="0" smtClean="0"/>
              <a:t>stakeholders </a:t>
            </a:r>
          </a:p>
          <a:p>
            <a:pPr marL="342900" indent="-342900">
              <a:spcAft>
                <a:spcPts val="1800"/>
              </a:spcAft>
              <a:buFont typeface="Arial" panose="020B0604020202020204" pitchFamily="34" charset="0"/>
              <a:buChar char="•"/>
            </a:pPr>
            <a:r>
              <a:rPr lang="en-GB" sz="2600" dirty="0" smtClean="0">
                <a:solidFill>
                  <a:srgbClr val="002060"/>
                </a:solidFill>
              </a:rPr>
              <a:t>WG2 focuses </a:t>
            </a:r>
            <a:r>
              <a:rPr lang="en-GB" sz="2600" dirty="0">
                <a:solidFill>
                  <a:srgbClr val="002060"/>
                </a:solidFill>
              </a:rPr>
              <a:t>on PPPs, biocides and NSAIDs </a:t>
            </a:r>
            <a:r>
              <a:rPr lang="en-GB" sz="2600" dirty="0"/>
              <a:t>and engages </a:t>
            </a:r>
            <a:r>
              <a:rPr lang="en-GB" sz="2600" dirty="0" smtClean="0"/>
              <a:t> </a:t>
            </a:r>
            <a:r>
              <a:rPr lang="en-GB" sz="2600" dirty="0"/>
              <a:t>stakeholders in EU PPP</a:t>
            </a:r>
            <a:r>
              <a:rPr lang="en-GB" sz="2600" dirty="0" smtClean="0"/>
              <a:t>, Biocides </a:t>
            </a:r>
            <a:r>
              <a:rPr lang="en-GB" sz="2600" dirty="0"/>
              <a:t>and Medicinal Products </a:t>
            </a:r>
            <a:r>
              <a:rPr lang="en-GB" sz="2600" dirty="0" smtClean="0"/>
              <a:t>law </a:t>
            </a:r>
          </a:p>
          <a:p>
            <a:pPr marL="342900" indent="-342900">
              <a:spcAft>
                <a:spcPts val="1800"/>
              </a:spcAft>
              <a:buFont typeface="Arial" panose="020B0604020202020204" pitchFamily="34" charset="0"/>
              <a:buChar char="•"/>
            </a:pPr>
            <a:r>
              <a:rPr lang="en-GB" sz="2600" dirty="0" smtClean="0"/>
              <a:t>Tasks divided as involve different contaminants and hence different  laws/policies, agencies </a:t>
            </a:r>
            <a:r>
              <a:rPr lang="en-GB" sz="2600" dirty="0"/>
              <a:t>(WG1 is </a:t>
            </a:r>
            <a:r>
              <a:rPr lang="en-GB" sz="2600" dirty="0" smtClean="0"/>
              <a:t>largely ECHA-related</a:t>
            </a:r>
            <a:r>
              <a:rPr lang="en-GB" sz="2600" dirty="0"/>
              <a:t>, WG2 largely EFSA-related) and, </a:t>
            </a:r>
            <a:r>
              <a:rPr lang="en-GB" sz="2600" dirty="0" smtClean="0"/>
              <a:t>sometimes, researchers </a:t>
            </a:r>
            <a:endParaRPr lang="en-GB" sz="2600" dirty="0"/>
          </a:p>
          <a:p>
            <a:pPr marL="457200" indent="-457200">
              <a:buFont typeface="Arial" panose="020B0604020202020204" pitchFamily="34" charset="0"/>
              <a:buChar char="•"/>
            </a:pPr>
            <a:r>
              <a:rPr lang="en-GB" sz="2600" dirty="0" smtClean="0"/>
              <a:t>WGs will work closely </a:t>
            </a:r>
            <a:r>
              <a:rPr lang="en-GB" sz="2600" dirty="0"/>
              <a:t>together </a:t>
            </a:r>
            <a:endParaRPr lang="en-GB" sz="2600" dirty="0" smtClean="0"/>
          </a:p>
          <a:p>
            <a:pPr marL="1077913" indent="-627063">
              <a:buFont typeface="Wingdings" panose="05000000000000000000" pitchFamily="2" charset="2"/>
              <a:buChar char="Ø"/>
            </a:pPr>
            <a:r>
              <a:rPr lang="en-GB" sz="2600" dirty="0" smtClean="0"/>
              <a:t>common approaches </a:t>
            </a:r>
          </a:p>
          <a:p>
            <a:pPr marL="1077913" indent="-627063">
              <a:buFont typeface="Wingdings" panose="05000000000000000000" pitchFamily="2" charset="2"/>
              <a:buChar char="Ø"/>
            </a:pPr>
            <a:r>
              <a:rPr lang="en-GB" sz="2600" dirty="0" smtClean="0"/>
              <a:t>read-across (</a:t>
            </a:r>
            <a:r>
              <a:rPr lang="en-GB" sz="2600" dirty="0"/>
              <a:t>between types of compounds) </a:t>
            </a:r>
            <a:endParaRPr lang="en-GB" sz="2600" dirty="0" smtClean="0"/>
          </a:p>
          <a:p>
            <a:pPr marL="1077913" indent="-627063">
              <a:buFont typeface="Wingdings" panose="05000000000000000000" pitchFamily="2" charset="2"/>
              <a:buChar char="Ø"/>
            </a:pPr>
            <a:r>
              <a:rPr lang="en-GB" sz="2600" dirty="0" smtClean="0"/>
              <a:t>share ideas </a:t>
            </a:r>
            <a:r>
              <a:rPr lang="en-GB" sz="2600" dirty="0"/>
              <a:t>and methodologies </a:t>
            </a:r>
            <a:endParaRPr lang="en-GB" sz="2600" dirty="0" smtClean="0"/>
          </a:p>
        </p:txBody>
      </p:sp>
    </p:spTree>
    <p:extLst>
      <p:ext uri="{BB962C8B-B14F-4D97-AF65-F5344CB8AC3E}">
        <p14:creationId xmlns:p14="http://schemas.microsoft.com/office/powerpoint/2010/main" val="3435641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EH_PowerPoint_MasterSlides_Essentials_Dec2010_v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s_white-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s_green-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s_white-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_Solid banner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_Solid banner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ontent_Solid banner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a:solidFill>
            <a:srgbClr val="FFFFFF"/>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1_Content_Solid banner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ogo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CEH_PowerPoint_MasterSlides_Essentials_Dec2010_v1.4</Template>
  <TotalTime>4633</TotalTime>
  <Words>1045</Words>
  <Application>Microsoft Office PowerPoint</Application>
  <PresentationFormat>On-screen Show (4:3)</PresentationFormat>
  <Paragraphs>129</Paragraphs>
  <Slides>17</Slides>
  <Notes>15</Notes>
  <HiddenSlides>0</HiddenSlides>
  <MMClips>0</MMClips>
  <ScaleCrop>false</ScaleCrop>
  <HeadingPairs>
    <vt:vector size="8" baseType="variant">
      <vt:variant>
        <vt:lpstr>Fonts Used</vt:lpstr>
      </vt:variant>
      <vt:variant>
        <vt:i4>6</vt:i4>
      </vt:variant>
      <vt:variant>
        <vt:lpstr>Theme</vt:lpstr>
      </vt:variant>
      <vt:variant>
        <vt:i4>9</vt:i4>
      </vt:variant>
      <vt:variant>
        <vt:lpstr>Embedded OLE Servers</vt:lpstr>
      </vt:variant>
      <vt:variant>
        <vt:i4>1</vt:i4>
      </vt:variant>
      <vt:variant>
        <vt:lpstr>Slide Titles</vt:lpstr>
      </vt:variant>
      <vt:variant>
        <vt:i4>17</vt:i4>
      </vt:variant>
    </vt:vector>
  </HeadingPairs>
  <TitlesOfParts>
    <vt:vector size="33" baseType="lpstr">
      <vt:lpstr>Arial</vt:lpstr>
      <vt:lpstr>Arial Narrow</vt:lpstr>
      <vt:lpstr>Arial-BoldMT</vt:lpstr>
      <vt:lpstr>ArialMT</vt:lpstr>
      <vt:lpstr>Calibri</vt:lpstr>
      <vt:lpstr>Wingdings</vt:lpstr>
      <vt:lpstr>CEH_PowerPoint_MasterSlides_Essentials_Dec2010_v1.4</vt:lpstr>
      <vt:lpstr>Titles_white-blue</vt:lpstr>
      <vt:lpstr>Titles_green-white</vt:lpstr>
      <vt:lpstr>Titles_white-green</vt:lpstr>
      <vt:lpstr>Content_Solid banner_blue</vt:lpstr>
      <vt:lpstr>Content_Solid banner_green</vt:lpstr>
      <vt:lpstr>1_Content_Solid banner_blue</vt:lpstr>
      <vt:lpstr>1_Content_Solid banner_green</vt:lpstr>
      <vt:lpstr>Logo_Footer</vt:lpstr>
      <vt:lpstr>Prism Project</vt:lpstr>
      <vt:lpstr>PowerPoint Presentation</vt:lpstr>
      <vt:lpstr>PowerPoint Presentation</vt:lpstr>
      <vt:lpstr>PowerPoint Presentation</vt:lpstr>
      <vt:lpstr>BDEs: MITIGATION AND EXPOSURE</vt:lpstr>
      <vt:lpstr>Why use raptors for chemical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ANIT</dc:creator>
  <cp:lastModifiedBy>Shore, Richard F.</cp:lastModifiedBy>
  <cp:revision>516</cp:revision>
  <cp:lastPrinted>2017-03-31T10:32:36Z</cp:lastPrinted>
  <dcterms:created xsi:type="dcterms:W3CDTF">2012-03-29T09:38:00Z</dcterms:created>
  <dcterms:modified xsi:type="dcterms:W3CDTF">2018-02-19T12:19:24Z</dcterms:modified>
</cp:coreProperties>
</file>