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2" r:id="rId1"/>
    <p:sldMasterId id="2147484177" r:id="rId2"/>
    <p:sldMasterId id="2147484191" r:id="rId3"/>
    <p:sldMasterId id="2147484205" r:id="rId4"/>
    <p:sldMasterId id="2147484219" r:id="rId5"/>
  </p:sldMasterIdLst>
  <p:notesMasterIdLst>
    <p:notesMasterId r:id="rId21"/>
  </p:notesMasterIdLst>
  <p:handoutMasterIdLst>
    <p:handoutMasterId r:id="rId22"/>
  </p:handoutMasterIdLst>
  <p:sldIdLst>
    <p:sldId id="287" r:id="rId6"/>
    <p:sldId id="409" r:id="rId7"/>
    <p:sldId id="408" r:id="rId8"/>
    <p:sldId id="358" r:id="rId9"/>
    <p:sldId id="411" r:id="rId10"/>
    <p:sldId id="410" r:id="rId11"/>
    <p:sldId id="415" r:id="rId12"/>
    <p:sldId id="416" r:id="rId13"/>
    <p:sldId id="412" r:id="rId14"/>
    <p:sldId id="417" r:id="rId15"/>
    <p:sldId id="414" r:id="rId16"/>
    <p:sldId id="418" r:id="rId17"/>
    <p:sldId id="420" r:id="rId18"/>
    <p:sldId id="419" r:id="rId19"/>
    <p:sldId id="413" r:id="rId2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7BF981"/>
    <a:srgbClr val="003300"/>
    <a:srgbClr val="C0FCC3"/>
    <a:srgbClr val="0099AB"/>
    <a:srgbClr val="85858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171" autoAdjust="0"/>
  </p:normalViewPr>
  <p:slideViewPr>
    <p:cSldViewPr snapToGrid="0" snapToObjects="1">
      <p:cViewPr>
        <p:scale>
          <a:sx n="110" d="100"/>
          <a:sy n="110" d="100"/>
        </p:scale>
        <p:origin x="-1236" y="-90"/>
      </p:cViewPr>
      <p:guideLst>
        <p:guide orient="horz" pos="543"/>
        <p:guide orient="horz" pos="3072"/>
        <p:guide orient="horz" pos="1412"/>
        <p:guide pos="2880"/>
        <p:guide pos="1365"/>
        <p:guide pos="5692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E9D55E-3DE2-42FF-9730-D9AEF5C37E32}" type="datetimeFigureOut">
              <a:rPr lang="en-GB"/>
              <a:pPr>
                <a:defRPr/>
              </a:pPr>
              <a:t>16/02/2018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9F2B77-C672-4635-8975-721D6E6B21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7CC06A-C579-4EA4-902F-DD8AA1D65930}" type="datetimeFigureOut">
              <a:rPr lang="en-GB"/>
              <a:pPr>
                <a:defRPr/>
              </a:pPr>
              <a:t>16/02/2018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401F99-3D11-4610-A9EB-3EB31B8BF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8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9057D4E-6F24-4A97-953D-11F90DAC7D59}" type="slidenum">
              <a:rPr lang="en-GB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r="35106"/>
          <a:stretch>
            <a:fillRect/>
          </a:stretch>
        </p:blipFill>
        <p:spPr bwMode="auto">
          <a:xfrm>
            <a:off x="2" y="0"/>
            <a:ext cx="593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4000" y="6203951"/>
            <a:ext cx="110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607" y="5599331"/>
            <a:ext cx="4248150" cy="120015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9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98995" y="2924177"/>
            <a:ext cx="4479925" cy="100965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>
              <a:defRPr sz="32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s-ES"/>
              <a:t>Main title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1FA1AE9-62F6-43FB-B5F0-C54074F6D337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4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3"/>
          <p:cNvSpPr/>
          <p:nvPr userDrawn="1"/>
        </p:nvSpPr>
        <p:spPr>
          <a:xfrm>
            <a:off x="2327276" y="3822700"/>
            <a:ext cx="5815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Rettangolo 5"/>
          <p:cNvSpPr/>
          <p:nvPr userDrawn="1"/>
        </p:nvSpPr>
        <p:spPr>
          <a:xfrm>
            <a:off x="2327275" y="2441575"/>
            <a:ext cx="39703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ttangolo 6"/>
          <p:cNvSpPr>
            <a:spLocks noChangeArrowheads="1"/>
          </p:cNvSpPr>
          <p:nvPr userDrawn="1"/>
        </p:nvSpPr>
        <p:spPr bwMode="auto">
          <a:xfrm>
            <a:off x="2327284" y="1814513"/>
            <a:ext cx="180049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Subscribe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to</a:t>
            </a:r>
          </a:p>
        </p:txBody>
      </p:sp>
      <p:sp>
        <p:nvSpPr>
          <p:cNvPr id="9" name="Rettangolo 7"/>
          <p:cNvSpPr>
            <a:spLocks noChangeArrowheads="1"/>
          </p:cNvSpPr>
          <p:nvPr userDrawn="1"/>
        </p:nvSpPr>
        <p:spPr bwMode="auto">
          <a:xfrm>
            <a:off x="2327295" y="3475039"/>
            <a:ext cx="283603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Engage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with </a:t>
            </a: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careers</a:t>
            </a:r>
            <a:endParaRPr lang="it-IT" b="1" dirty="0">
              <a:solidFill>
                <a:srgbClr val="0099AB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Rettangolo 8"/>
          <p:cNvSpPr>
            <a:spLocks noChangeArrowheads="1"/>
          </p:cNvSpPr>
          <p:nvPr userDrawn="1"/>
        </p:nvSpPr>
        <p:spPr bwMode="auto">
          <a:xfrm>
            <a:off x="2327294" y="4783139"/>
            <a:ext cx="283923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Follow us on Twitter</a:t>
            </a:r>
          </a:p>
        </p:txBody>
      </p:sp>
      <p:sp>
        <p:nvSpPr>
          <p:cNvPr id="11" name="Rettangolo 9"/>
          <p:cNvSpPr/>
          <p:nvPr userDrawn="1"/>
        </p:nvSpPr>
        <p:spPr>
          <a:xfrm>
            <a:off x="2327276" y="515302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5588" y="1692287"/>
            <a:ext cx="666750" cy="11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2188" y="3176588"/>
            <a:ext cx="12922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410077"/>
            <a:ext cx="1828800" cy="163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 userDrawn="1"/>
        </p:nvSpPr>
        <p:spPr>
          <a:xfrm>
            <a:off x="2327275" y="5503864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ttangolo 15"/>
          <p:cNvSpPr/>
          <p:nvPr userDrawn="1"/>
        </p:nvSpPr>
        <p:spPr>
          <a:xfrm>
            <a:off x="2327295" y="584993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Ovale 16"/>
          <p:cNvSpPr/>
          <p:nvPr userDrawn="1"/>
        </p:nvSpPr>
        <p:spPr>
          <a:xfrm>
            <a:off x="1612920" y="3273427"/>
            <a:ext cx="569913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18" name="Rettangolo 18"/>
          <p:cNvSpPr/>
          <p:nvPr userDrawn="1"/>
        </p:nvSpPr>
        <p:spPr>
          <a:xfrm>
            <a:off x="2327279" y="2127251"/>
            <a:ext cx="5286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nl-NL" altLang="en-US">
              <a:solidFill>
                <a:srgbClr val="FFFFFF"/>
              </a:solidFill>
            </a:endParaRPr>
          </a:p>
        </p:txBody>
      </p:sp>
      <p:pic>
        <p:nvPicPr>
          <p:cNvPr id="6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1"/>
          <p:cNvSpPr txBox="1">
            <a:spLocks/>
          </p:cNvSpPr>
          <p:nvPr/>
        </p:nvSpPr>
        <p:spPr>
          <a:xfrm>
            <a:off x="8574088" y="6542088"/>
            <a:ext cx="519112" cy="228600"/>
          </a:xfrm>
          <a:prstGeom prst="rect">
            <a:avLst/>
          </a:prstGeom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0E271CB-C20A-4FBF-A62D-5B13DEA5888F}" type="slidenum">
              <a:rPr lang="en-GB" altLang="en-US" sz="900">
                <a:solidFill>
                  <a:srgbClr val="DE7008"/>
                </a:solidFill>
                <a:latin typeface="Verdana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DE7008"/>
              </a:solidFill>
              <a:latin typeface="Verdana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0" y="2273862"/>
            <a:ext cx="7315200" cy="4029834"/>
          </a:xfrm>
          <a:prstGeom prst="rect">
            <a:avLst/>
          </a:prstGeom>
        </p:spPr>
        <p:txBody>
          <a:bodyPr/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4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2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6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Main title</a:t>
            </a:r>
          </a:p>
        </p:txBody>
      </p:sp>
    </p:spTree>
    <p:extLst>
      <p:ext uri="{BB962C8B-B14F-4D97-AF65-F5344CB8AC3E}">
        <p14:creationId xmlns:p14="http://schemas.microsoft.com/office/powerpoint/2010/main" val="123855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1040" y="6169174"/>
            <a:ext cx="4719539" cy="47190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9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Date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11039" y="1756269"/>
            <a:ext cx="5165309" cy="233172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58587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10949" y="4799333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b="1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Speaker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10949" y="5213456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Job 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128" y="5946797"/>
            <a:ext cx="11049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1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9563" y="1749436"/>
            <a:ext cx="8324850" cy="4730751"/>
          </a:xfrm>
        </p:spPr>
        <p:txBody>
          <a:bodyPr>
            <a:normAutofit/>
          </a:bodyPr>
          <a:lstStyle>
            <a:lvl1pPr marL="457200" indent="-27463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3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9081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40689" y="1748148"/>
            <a:ext cx="8027050" cy="45862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to add text</a:t>
            </a: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157810" y="1765301"/>
            <a:ext cx="3246437" cy="46307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import</a:t>
            </a:r>
            <a:r>
              <a:rPr lang="es-ES" dirty="0" smtClean="0"/>
              <a:t> a </a:t>
            </a:r>
            <a:r>
              <a:rPr lang="es-ES" dirty="0" err="1" smtClean="0"/>
              <a:t>picture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49250" y="1765300"/>
            <a:ext cx="4540250" cy="4699000"/>
          </a:xfrm>
        </p:spPr>
        <p:txBody>
          <a:bodyPr>
            <a:normAutofit/>
          </a:bodyPr>
          <a:lstStyle>
            <a:lvl1pPr marL="357188" indent="-35718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400"/>
            </a:lvl4pPr>
            <a:lvl5pPr marL="2057400" indent="-228600"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3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834887" y="1762597"/>
            <a:ext cx="7358636" cy="42167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a </a:t>
            </a:r>
            <a:r>
              <a:rPr lang="es-ES" dirty="0" err="1" smtClean="0"/>
              <a:t>smart</a:t>
            </a:r>
            <a:r>
              <a:rPr lang="es-ES" dirty="0" smtClean="0"/>
              <a:t> </a:t>
            </a:r>
            <a:r>
              <a:rPr lang="es-ES" dirty="0" err="1" smtClean="0"/>
              <a:t>graphic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2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739472" y="1762279"/>
            <a:ext cx="7828267" cy="46156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224501" y="1661509"/>
            <a:ext cx="6990543" cy="40510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69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908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323646" y="1744980"/>
            <a:ext cx="5372790" cy="45269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7561" y="1744672"/>
            <a:ext cx="2380571" cy="4527551"/>
          </a:xfrm>
        </p:spPr>
        <p:txBody>
          <a:bodyPr>
            <a:normAutofit/>
          </a:bodyPr>
          <a:lstStyle>
            <a:lvl1pPr marL="269875" indent="-269875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065DC19-DAF4-40FC-9472-B3C0534C9603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5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07" y="1837717"/>
            <a:ext cx="7606931" cy="3645099"/>
          </a:xfrm>
        </p:spPr>
        <p:txBody>
          <a:bodyPr>
            <a:normAutofit/>
          </a:bodyPr>
          <a:lstStyle>
            <a:lvl1pPr marL="342900" indent="-342900"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14800" y="3652827"/>
            <a:ext cx="578520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65467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0900" y="4658667"/>
            <a:ext cx="229614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73583" y="0"/>
            <a:ext cx="467042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0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1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2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9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49254" y="402459"/>
            <a:ext cx="7505700" cy="55880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Stay connected</a:t>
            </a:r>
            <a:endParaRPr lang="en-GB" dirty="0"/>
          </a:p>
        </p:txBody>
      </p:sp>
      <p:sp>
        <p:nvSpPr>
          <p:cNvPr id="10" name="Rettangolo 3"/>
          <p:cNvSpPr/>
          <p:nvPr userDrawn="1"/>
        </p:nvSpPr>
        <p:spPr>
          <a:xfrm>
            <a:off x="2327276" y="3822700"/>
            <a:ext cx="5815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Rettangolo 5"/>
          <p:cNvSpPr/>
          <p:nvPr userDrawn="1"/>
        </p:nvSpPr>
        <p:spPr>
          <a:xfrm>
            <a:off x="2327275" y="2441575"/>
            <a:ext cx="39703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ttangolo 6"/>
          <p:cNvSpPr>
            <a:spLocks noChangeArrowheads="1"/>
          </p:cNvSpPr>
          <p:nvPr userDrawn="1"/>
        </p:nvSpPr>
        <p:spPr bwMode="auto">
          <a:xfrm>
            <a:off x="2327284" y="181451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Subscribe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to</a:t>
            </a:r>
          </a:p>
        </p:txBody>
      </p:sp>
      <p:sp>
        <p:nvSpPr>
          <p:cNvPr id="15" name="Rettangolo 7"/>
          <p:cNvSpPr>
            <a:spLocks noChangeArrowheads="1"/>
          </p:cNvSpPr>
          <p:nvPr userDrawn="1"/>
        </p:nvSpPr>
        <p:spPr bwMode="auto">
          <a:xfrm>
            <a:off x="2327297" y="3475039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Engage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with </a:t>
            </a: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careers</a:t>
            </a:r>
            <a:endParaRPr lang="it-IT" b="1" dirty="0">
              <a:solidFill>
                <a:srgbClr val="0099AB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ttangolo 8"/>
          <p:cNvSpPr>
            <a:spLocks noChangeArrowheads="1"/>
          </p:cNvSpPr>
          <p:nvPr userDrawn="1"/>
        </p:nvSpPr>
        <p:spPr bwMode="auto">
          <a:xfrm>
            <a:off x="2327295" y="4783139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Follow us on Twitter</a:t>
            </a:r>
          </a:p>
        </p:txBody>
      </p:sp>
      <p:sp>
        <p:nvSpPr>
          <p:cNvPr id="22" name="Rettangolo 9"/>
          <p:cNvSpPr/>
          <p:nvPr userDrawn="1"/>
        </p:nvSpPr>
        <p:spPr>
          <a:xfrm>
            <a:off x="2327276" y="515302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Rettangolo 14"/>
          <p:cNvSpPr/>
          <p:nvPr userDrawn="1"/>
        </p:nvSpPr>
        <p:spPr>
          <a:xfrm>
            <a:off x="2327275" y="5503864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ettangolo 15"/>
          <p:cNvSpPr/>
          <p:nvPr userDrawn="1"/>
        </p:nvSpPr>
        <p:spPr>
          <a:xfrm>
            <a:off x="2327297" y="584993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Ovale 16"/>
          <p:cNvSpPr/>
          <p:nvPr userDrawn="1"/>
        </p:nvSpPr>
        <p:spPr>
          <a:xfrm>
            <a:off x="1612922" y="3273427"/>
            <a:ext cx="569913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29" name="Rettangolo 18"/>
          <p:cNvSpPr/>
          <p:nvPr userDrawn="1"/>
        </p:nvSpPr>
        <p:spPr>
          <a:xfrm>
            <a:off x="2327279" y="2127251"/>
            <a:ext cx="5286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1" y="1635984"/>
            <a:ext cx="457630" cy="10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884" y="3475039"/>
            <a:ext cx="886930" cy="11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1" y="4756404"/>
            <a:ext cx="1255214" cy="14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 userDrawn="1"/>
        </p:nvSpPr>
        <p:spPr>
          <a:xfrm>
            <a:off x="1688721" y="3550838"/>
            <a:ext cx="430811" cy="5744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1040" y="6169167"/>
            <a:ext cx="4719539" cy="47190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9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Date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11039" y="1756269"/>
            <a:ext cx="5165309" cy="233172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58587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10949" y="4799333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b="1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Speaker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10949" y="5213456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Job 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128" y="5946797"/>
            <a:ext cx="11049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7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9563" y="1749433"/>
            <a:ext cx="8324850" cy="4730751"/>
          </a:xfrm>
        </p:spPr>
        <p:txBody>
          <a:bodyPr>
            <a:normAutofit/>
          </a:bodyPr>
          <a:lstStyle>
            <a:lvl1pPr marL="457200" indent="-27463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9081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40689" y="1748148"/>
            <a:ext cx="8027050" cy="45862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to add text</a:t>
            </a: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0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157800" y="1765301"/>
            <a:ext cx="3246437" cy="46307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import</a:t>
            </a:r>
            <a:r>
              <a:rPr lang="es-ES" dirty="0" smtClean="0"/>
              <a:t> a </a:t>
            </a:r>
            <a:r>
              <a:rPr lang="es-ES" dirty="0" err="1" smtClean="0"/>
              <a:t>picture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49250" y="1765300"/>
            <a:ext cx="4540250" cy="4699000"/>
          </a:xfrm>
        </p:spPr>
        <p:txBody>
          <a:bodyPr>
            <a:normAutofit/>
          </a:bodyPr>
          <a:lstStyle>
            <a:lvl1pPr marL="357188" indent="-35718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400"/>
            </a:lvl4pPr>
            <a:lvl5pPr marL="2057400" indent="-228600"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6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834887" y="1762597"/>
            <a:ext cx="7358636" cy="42167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a </a:t>
            </a:r>
            <a:r>
              <a:rPr lang="es-ES" dirty="0" err="1" smtClean="0"/>
              <a:t>smart</a:t>
            </a:r>
            <a:r>
              <a:rPr lang="es-ES" dirty="0" smtClean="0"/>
              <a:t> </a:t>
            </a:r>
            <a:r>
              <a:rPr lang="es-ES" dirty="0" err="1" smtClean="0"/>
              <a:t>graphic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2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181100" y="584200"/>
            <a:ext cx="7505700" cy="55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A871359-4993-461F-8106-CA9385ABE590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6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49225" y="425451"/>
            <a:ext cx="7505700" cy="55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948" y="1796933"/>
            <a:ext cx="3679587" cy="3884613"/>
          </a:xfrm>
        </p:spPr>
        <p:txBody>
          <a:bodyPr>
            <a:normAutofit/>
          </a:bodyPr>
          <a:lstStyle>
            <a:lvl1pPr marL="342900" indent="-3429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765057" y="1796933"/>
            <a:ext cx="3679587" cy="3884613"/>
          </a:xfrm>
        </p:spPr>
        <p:txBody>
          <a:bodyPr>
            <a:normAutofit/>
          </a:bodyPr>
          <a:lstStyle>
            <a:lvl1pPr marL="342900" indent="-3429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492876"/>
            <a:ext cx="2133600" cy="365125"/>
          </a:xfrm>
        </p:spPr>
        <p:txBody>
          <a:bodyPr/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739472" y="1762279"/>
            <a:ext cx="7828267" cy="46156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2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224501" y="1661502"/>
            <a:ext cx="6990543" cy="40510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4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908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323646" y="1744980"/>
            <a:ext cx="5372790" cy="45269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7561" y="1744670"/>
            <a:ext cx="2380571" cy="4527551"/>
          </a:xfrm>
        </p:spPr>
        <p:txBody>
          <a:bodyPr>
            <a:normAutofit/>
          </a:bodyPr>
          <a:lstStyle>
            <a:lvl1pPr marL="269875" indent="-269875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5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14800" y="3652827"/>
            <a:ext cx="578520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62064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0900" y="4658667"/>
            <a:ext cx="229614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73583" y="0"/>
            <a:ext cx="467042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3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3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9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49254" y="402459"/>
            <a:ext cx="7505700" cy="55880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Stay connected</a:t>
            </a:r>
            <a:endParaRPr lang="en-GB" dirty="0"/>
          </a:p>
        </p:txBody>
      </p:sp>
      <p:sp>
        <p:nvSpPr>
          <p:cNvPr id="10" name="Rettangolo 3"/>
          <p:cNvSpPr/>
          <p:nvPr userDrawn="1"/>
        </p:nvSpPr>
        <p:spPr>
          <a:xfrm>
            <a:off x="2327276" y="3822700"/>
            <a:ext cx="5815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Rettangolo 5"/>
          <p:cNvSpPr/>
          <p:nvPr userDrawn="1"/>
        </p:nvSpPr>
        <p:spPr>
          <a:xfrm>
            <a:off x="2327275" y="2441575"/>
            <a:ext cx="39703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ttangolo 6"/>
          <p:cNvSpPr>
            <a:spLocks noChangeArrowheads="1"/>
          </p:cNvSpPr>
          <p:nvPr userDrawn="1"/>
        </p:nvSpPr>
        <p:spPr bwMode="auto">
          <a:xfrm>
            <a:off x="2327284" y="181451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Subscribe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to</a:t>
            </a:r>
          </a:p>
        </p:txBody>
      </p:sp>
      <p:sp>
        <p:nvSpPr>
          <p:cNvPr id="15" name="Rettangolo 7"/>
          <p:cNvSpPr>
            <a:spLocks noChangeArrowheads="1"/>
          </p:cNvSpPr>
          <p:nvPr userDrawn="1"/>
        </p:nvSpPr>
        <p:spPr bwMode="auto">
          <a:xfrm>
            <a:off x="2327287" y="3475039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Engage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with </a:t>
            </a: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careers</a:t>
            </a:r>
            <a:endParaRPr lang="it-IT" b="1" dirty="0">
              <a:solidFill>
                <a:srgbClr val="0099AB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ttangolo 8"/>
          <p:cNvSpPr>
            <a:spLocks noChangeArrowheads="1"/>
          </p:cNvSpPr>
          <p:nvPr userDrawn="1"/>
        </p:nvSpPr>
        <p:spPr bwMode="auto">
          <a:xfrm>
            <a:off x="2327286" y="4783139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Follow us on Twitter</a:t>
            </a:r>
          </a:p>
        </p:txBody>
      </p:sp>
      <p:sp>
        <p:nvSpPr>
          <p:cNvPr id="22" name="Rettangolo 9"/>
          <p:cNvSpPr/>
          <p:nvPr userDrawn="1"/>
        </p:nvSpPr>
        <p:spPr>
          <a:xfrm>
            <a:off x="2327276" y="515302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Rettangolo 14"/>
          <p:cNvSpPr/>
          <p:nvPr userDrawn="1"/>
        </p:nvSpPr>
        <p:spPr>
          <a:xfrm>
            <a:off x="2327275" y="5503864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ettangolo 15"/>
          <p:cNvSpPr/>
          <p:nvPr userDrawn="1"/>
        </p:nvSpPr>
        <p:spPr>
          <a:xfrm>
            <a:off x="2327287" y="584993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Ovale 16"/>
          <p:cNvSpPr/>
          <p:nvPr userDrawn="1"/>
        </p:nvSpPr>
        <p:spPr>
          <a:xfrm>
            <a:off x="1612912" y="3273427"/>
            <a:ext cx="569913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29" name="Rettangolo 18"/>
          <p:cNvSpPr/>
          <p:nvPr userDrawn="1"/>
        </p:nvSpPr>
        <p:spPr>
          <a:xfrm>
            <a:off x="2327279" y="2127251"/>
            <a:ext cx="5286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1" y="1635981"/>
            <a:ext cx="457630" cy="10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884" y="3475039"/>
            <a:ext cx="886930" cy="11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1" y="4756404"/>
            <a:ext cx="1255214" cy="14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 userDrawn="1"/>
        </p:nvSpPr>
        <p:spPr>
          <a:xfrm>
            <a:off x="1688721" y="3550831"/>
            <a:ext cx="430811" cy="5744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3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1040" y="6169161"/>
            <a:ext cx="4719539" cy="47190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9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Date</a:t>
            </a:r>
            <a:endParaRPr lang="en-GB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11039" y="1756269"/>
            <a:ext cx="5165309" cy="233172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58587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10948" y="4799333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b="1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Speaker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10948" y="5213455"/>
            <a:ext cx="5166353" cy="406715"/>
          </a:xfrm>
        </p:spPr>
        <p:txBody>
          <a:bodyPr>
            <a:noAutofit/>
          </a:bodyPr>
          <a:lstStyle>
            <a:lvl1pPr algn="l">
              <a:defRPr lang="en-GB" sz="20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Job 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128" y="5946796"/>
            <a:ext cx="11049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1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9563" y="1749426"/>
            <a:ext cx="8324850" cy="4730751"/>
          </a:xfrm>
        </p:spPr>
        <p:txBody>
          <a:bodyPr>
            <a:normAutofit/>
          </a:bodyPr>
          <a:lstStyle>
            <a:lvl1pPr marL="457200" indent="-27463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4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682B82-1764-47F7-8DB9-9B4A33CFDC61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6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0000" y="1830564"/>
            <a:ext cx="3582000" cy="403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2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64563" y="1830564"/>
            <a:ext cx="3582000" cy="403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9081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40689" y="1748148"/>
            <a:ext cx="8027050" cy="45862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to add text</a:t>
            </a: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157790" y="1765300"/>
            <a:ext cx="3246437" cy="46307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import</a:t>
            </a:r>
            <a:r>
              <a:rPr lang="es-ES" dirty="0" smtClean="0"/>
              <a:t> a </a:t>
            </a:r>
            <a:r>
              <a:rPr lang="es-ES" dirty="0" err="1" smtClean="0"/>
              <a:t>picture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49250" y="1765300"/>
            <a:ext cx="4540250" cy="4699000"/>
          </a:xfrm>
        </p:spPr>
        <p:txBody>
          <a:bodyPr>
            <a:normAutofit/>
          </a:bodyPr>
          <a:lstStyle>
            <a:lvl1pPr marL="357188" indent="-35718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400"/>
            </a:lvl4pPr>
            <a:lvl5pPr marL="2057400" indent="-228600"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8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834887" y="1762597"/>
            <a:ext cx="7358636" cy="42167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icon</a:t>
            </a:r>
            <a:r>
              <a:rPr lang="es-ES" dirty="0" smtClean="0"/>
              <a:t> to </a:t>
            </a:r>
            <a:r>
              <a:rPr lang="es-ES" dirty="0" err="1" smtClean="0"/>
              <a:t>add</a:t>
            </a:r>
            <a:r>
              <a:rPr lang="es-ES" dirty="0" smtClean="0"/>
              <a:t> a </a:t>
            </a:r>
            <a:r>
              <a:rPr lang="es-ES" dirty="0" err="1" smtClean="0"/>
              <a:t>smart</a:t>
            </a:r>
            <a:r>
              <a:rPr lang="es-ES" dirty="0" smtClean="0"/>
              <a:t> </a:t>
            </a:r>
            <a:r>
              <a:rPr lang="es-ES" dirty="0" err="1" smtClean="0"/>
              <a:t>graphic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0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739472" y="1762279"/>
            <a:ext cx="7828267" cy="46156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224501" y="1661495"/>
            <a:ext cx="6990543" cy="405107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5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9080" y="475551"/>
            <a:ext cx="8229600" cy="4191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323646" y="1744980"/>
            <a:ext cx="5372790" cy="45269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7560" y="1744663"/>
            <a:ext cx="2380571" cy="4527551"/>
          </a:xfrm>
        </p:spPr>
        <p:txBody>
          <a:bodyPr>
            <a:normAutofit/>
          </a:bodyPr>
          <a:lstStyle>
            <a:lvl1pPr marL="269875" indent="-269875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14800" y="3652827"/>
            <a:ext cx="578520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37643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0900" y="4658667"/>
            <a:ext cx="229614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Divider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73577" y="0"/>
            <a:ext cx="467042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7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0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8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81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8048645" y="6089007"/>
            <a:ext cx="519113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7B09C61-C2FD-4B81-BDF8-82BFD45290CA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6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67888" y="1812353"/>
            <a:ext cx="3423600" cy="4071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39776" y="1812353"/>
            <a:ext cx="3580324" cy="402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19" name="Rechthoek 1"/>
          <p:cNvSpPr/>
          <p:nvPr userDrawn="1"/>
        </p:nvSpPr>
        <p:spPr>
          <a:xfrm>
            <a:off x="0" y="4755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49254" y="402459"/>
            <a:ext cx="7505700" cy="55880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Stay connected</a:t>
            </a:r>
            <a:endParaRPr lang="en-GB" dirty="0"/>
          </a:p>
        </p:txBody>
      </p:sp>
      <p:sp>
        <p:nvSpPr>
          <p:cNvPr id="10" name="Rettangolo 3"/>
          <p:cNvSpPr/>
          <p:nvPr userDrawn="1"/>
        </p:nvSpPr>
        <p:spPr>
          <a:xfrm>
            <a:off x="2327276" y="3822700"/>
            <a:ext cx="5815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Rettangolo 5"/>
          <p:cNvSpPr/>
          <p:nvPr userDrawn="1"/>
        </p:nvSpPr>
        <p:spPr>
          <a:xfrm>
            <a:off x="2327275" y="2441575"/>
            <a:ext cx="39703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ttangolo 6"/>
          <p:cNvSpPr>
            <a:spLocks noChangeArrowheads="1"/>
          </p:cNvSpPr>
          <p:nvPr userDrawn="1"/>
        </p:nvSpPr>
        <p:spPr bwMode="auto">
          <a:xfrm>
            <a:off x="2327277" y="181451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Subscribe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to</a:t>
            </a:r>
          </a:p>
        </p:txBody>
      </p:sp>
      <p:sp>
        <p:nvSpPr>
          <p:cNvPr id="15" name="Rettangolo 7"/>
          <p:cNvSpPr>
            <a:spLocks noChangeArrowheads="1"/>
          </p:cNvSpPr>
          <p:nvPr userDrawn="1"/>
        </p:nvSpPr>
        <p:spPr bwMode="auto">
          <a:xfrm>
            <a:off x="2327277" y="3475039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Engage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with </a:t>
            </a:r>
            <a:r>
              <a:rPr lang="it-IT" b="1" dirty="0" err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careers</a:t>
            </a:r>
            <a:endParaRPr lang="it-IT" b="1" dirty="0">
              <a:solidFill>
                <a:srgbClr val="0099AB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ttangolo 8"/>
          <p:cNvSpPr>
            <a:spLocks noChangeArrowheads="1"/>
          </p:cNvSpPr>
          <p:nvPr userDrawn="1"/>
        </p:nvSpPr>
        <p:spPr bwMode="auto">
          <a:xfrm>
            <a:off x="2327276" y="4783139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99AB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Follow us on Twitter</a:t>
            </a:r>
          </a:p>
        </p:txBody>
      </p:sp>
      <p:sp>
        <p:nvSpPr>
          <p:cNvPr id="22" name="Rettangolo 9"/>
          <p:cNvSpPr/>
          <p:nvPr userDrawn="1"/>
        </p:nvSpPr>
        <p:spPr>
          <a:xfrm>
            <a:off x="2327276" y="515302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Rettangolo 14"/>
          <p:cNvSpPr/>
          <p:nvPr userDrawn="1"/>
        </p:nvSpPr>
        <p:spPr>
          <a:xfrm>
            <a:off x="2327275" y="5503864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ettangolo 15"/>
          <p:cNvSpPr/>
          <p:nvPr userDrawn="1"/>
        </p:nvSpPr>
        <p:spPr>
          <a:xfrm>
            <a:off x="2327277" y="584993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Ovale 16"/>
          <p:cNvSpPr/>
          <p:nvPr userDrawn="1"/>
        </p:nvSpPr>
        <p:spPr>
          <a:xfrm>
            <a:off x="1612902" y="3273426"/>
            <a:ext cx="569913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29" name="Rettangolo 18"/>
          <p:cNvSpPr/>
          <p:nvPr userDrawn="1"/>
        </p:nvSpPr>
        <p:spPr>
          <a:xfrm>
            <a:off x="2327277" y="2127251"/>
            <a:ext cx="5286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rgbClr val="FFFFFF">
                    <a:lumMod val="50000"/>
                  </a:srgb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rgbClr val="FFFFFF">
                  <a:lumMod val="50000"/>
                </a:srgb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19" y="36452"/>
            <a:ext cx="685160" cy="4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901" y="1635974"/>
            <a:ext cx="457630" cy="10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884" y="3475038"/>
            <a:ext cx="886930" cy="115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1" y="4756402"/>
            <a:ext cx="1255214" cy="149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 userDrawn="1"/>
        </p:nvSpPr>
        <p:spPr>
          <a:xfrm>
            <a:off x="1688715" y="3550825"/>
            <a:ext cx="430811" cy="5744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1"/>
          <p:cNvSpPr txBox="1">
            <a:spLocks/>
          </p:cNvSpPr>
          <p:nvPr/>
        </p:nvSpPr>
        <p:spPr bwMode="auto">
          <a:xfrm>
            <a:off x="8574088" y="6542088"/>
            <a:ext cx="519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DD65A178-A17E-478B-9C1F-4DD75F8CEFDA}" type="slidenum">
              <a:rPr lang="en-GB" sz="900" smtClean="0">
                <a:solidFill>
                  <a:srgbClr val="DE7008"/>
                </a:solidFill>
                <a:latin typeface="Verdana" pitchFamily="34" charset="0"/>
                <a:cs typeface="+mn-cs"/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DE7008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0" y="2273862"/>
            <a:ext cx="7315200" cy="4029834"/>
          </a:xfrm>
          <a:prstGeom prst="rect">
            <a:avLst/>
          </a:prstGeom>
        </p:spPr>
        <p:txBody>
          <a:bodyPr/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4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2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6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171338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1"/>
          <p:cNvSpPr txBox="1">
            <a:spLocks/>
          </p:cNvSpPr>
          <p:nvPr/>
        </p:nvSpPr>
        <p:spPr bwMode="auto">
          <a:xfrm>
            <a:off x="8574088" y="6538913"/>
            <a:ext cx="519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675AFEBA-0CE9-45EB-ACB8-41D10B98BE1F}" type="slidenum">
              <a:rPr lang="en-GB" sz="900" smtClean="0">
                <a:solidFill>
                  <a:srgbClr val="DE7008"/>
                </a:solidFill>
                <a:latin typeface="Verdana" pitchFamily="34" charset="0"/>
                <a:cs typeface="+mn-cs"/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DE7008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1" y="2273862"/>
            <a:ext cx="3576004" cy="4070294"/>
          </a:xfrm>
          <a:prstGeom prst="rect">
            <a:avLst/>
          </a:prstGeom>
        </p:spPr>
        <p:txBody>
          <a:bodyPr/>
          <a:lstStyle>
            <a:lvl1pPr marL="265113" indent="-265113">
              <a:spcBef>
                <a:spcPts val="600"/>
              </a:spcBef>
              <a:buClr>
                <a:srgbClr val="F07415"/>
              </a:buClr>
              <a:buSzPct val="80000"/>
              <a:buFont typeface="Wingdings" pitchFamily="2" charset="2"/>
              <a:buChar char=""/>
              <a:defRPr sz="24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049430" y="2273862"/>
            <a:ext cx="3561170" cy="407029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3220672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1"/>
          <p:cNvSpPr txBox="1">
            <a:spLocks/>
          </p:cNvSpPr>
          <p:nvPr/>
        </p:nvSpPr>
        <p:spPr bwMode="auto">
          <a:xfrm>
            <a:off x="8574088" y="6538913"/>
            <a:ext cx="519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A0E9E83B-78D7-47AF-B403-4B9C66D34168}" type="slidenum">
              <a:rPr lang="en-GB" sz="900" smtClean="0">
                <a:solidFill>
                  <a:srgbClr val="DE7008"/>
                </a:solidFill>
                <a:latin typeface="Verdana" pitchFamily="34" charset="0"/>
                <a:cs typeface="+mn-cs"/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DE7008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1" y="2273862"/>
            <a:ext cx="3422256" cy="4070294"/>
          </a:xfrm>
          <a:prstGeom prst="rect">
            <a:avLst/>
          </a:prstGeom>
        </p:spPr>
        <p:txBody>
          <a:bodyPr/>
          <a:lstStyle>
            <a:lvl1pPr marL="265113" indent="-265113">
              <a:spcBef>
                <a:spcPts val="600"/>
              </a:spcBef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43475" y="2273300"/>
            <a:ext cx="3667125" cy="40703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2460793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1"/>
          <p:cNvSpPr txBox="1">
            <a:spLocks/>
          </p:cNvSpPr>
          <p:nvPr/>
        </p:nvSpPr>
        <p:spPr bwMode="auto">
          <a:xfrm>
            <a:off x="8574088" y="6538913"/>
            <a:ext cx="519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F7737BF-C1EA-4955-BAE8-C81B47FC1FD2}" type="slidenum">
              <a:rPr lang="en-GB" sz="900" smtClean="0">
                <a:solidFill>
                  <a:srgbClr val="DE7008"/>
                </a:solidFill>
                <a:latin typeface="Verdana" pitchFamily="34" charset="0"/>
                <a:cs typeface="+mn-cs"/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DE7008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1" y="2273862"/>
            <a:ext cx="3422256" cy="4070294"/>
          </a:xfrm>
          <a:prstGeom prst="rect">
            <a:avLst/>
          </a:prstGeom>
        </p:spPr>
        <p:txBody>
          <a:bodyPr/>
          <a:lstStyle>
            <a:lvl1pPr marL="265113" indent="-265113">
              <a:spcBef>
                <a:spcPts val="600"/>
              </a:spcBef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5016500" y="2273300"/>
            <a:ext cx="3594100" cy="40703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40122189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/>
          <p:cNvSpPr/>
          <p:nvPr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Afbeelding 2" descr="banner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1"/>
          <p:cNvSpPr txBox="1">
            <a:spLocks/>
          </p:cNvSpPr>
          <p:nvPr/>
        </p:nvSpPr>
        <p:spPr bwMode="auto">
          <a:xfrm>
            <a:off x="8574088" y="6538913"/>
            <a:ext cx="5191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A0CD1588-E4A9-4E56-8651-54644A306C8D}" type="slidenum">
              <a:rPr lang="en-GB" sz="900" smtClean="0">
                <a:solidFill>
                  <a:srgbClr val="DE7008"/>
                </a:solidFill>
                <a:latin typeface="Verdana" pitchFamily="34" charset="0"/>
                <a:cs typeface="+mn-cs"/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DE7008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95401" y="2273862"/>
            <a:ext cx="3422256" cy="4070294"/>
          </a:xfrm>
          <a:prstGeom prst="rect">
            <a:avLst/>
          </a:prstGeom>
        </p:spPr>
        <p:txBody>
          <a:bodyPr/>
          <a:lstStyle>
            <a:lvl1pPr marL="265113" indent="-265113">
              <a:spcBef>
                <a:spcPts val="600"/>
              </a:spcBef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None/>
              <a:defRPr sz="2000"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None/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9632" y="620688"/>
            <a:ext cx="7315200" cy="406425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58888" y="1439863"/>
            <a:ext cx="7351712" cy="631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800" b="1">
                <a:latin typeface="Verdana" pitchFamily="34" charset="0"/>
              </a:defRPr>
            </a:lvl1pPr>
            <a:lvl2pPr>
              <a:buNone/>
              <a:defRPr sz="2400" b="1">
                <a:latin typeface="Verdana" pitchFamily="34" charset="0"/>
              </a:defRPr>
            </a:lvl2pPr>
            <a:lvl3pPr>
              <a:buNone/>
              <a:defRPr sz="2400" b="1">
                <a:latin typeface="Verdana" pitchFamily="34" charset="0"/>
              </a:defRPr>
            </a:lvl3pPr>
            <a:lvl4pPr>
              <a:buNone/>
              <a:defRPr sz="2400" b="1">
                <a:latin typeface="Verdana" pitchFamily="34" charset="0"/>
              </a:defRPr>
            </a:lvl4pPr>
            <a:lvl5pPr>
              <a:buNone/>
              <a:defRPr sz="2400" b="1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5000625" y="2273300"/>
            <a:ext cx="3609975" cy="40703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3221038" y="90488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2624590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40259-EFSA_PPTemplate_v8-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3487738" y="3686175"/>
            <a:ext cx="4597400" cy="407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Subtitle or location, </a:t>
            </a:r>
            <a:fld id="{132A49AF-D04F-4C8C-A596-CD003F527449}" type="datetime1">
              <a:rPr lang="en-US" smtClean="0"/>
              <a:pPr>
                <a:defRPr/>
              </a:pPr>
              <a:t>2/16/2018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 userDrawn="1">
            <p:ph type="ftr" sz="quarter" idx="11"/>
          </p:nvPr>
        </p:nvSpPr>
        <p:spPr>
          <a:xfrm>
            <a:off x="3481388" y="2339975"/>
            <a:ext cx="5102225" cy="1346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171796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Main title  + space for a longer title on two or more lines </a:t>
            </a:r>
          </a:p>
        </p:txBody>
      </p:sp>
    </p:spTree>
    <p:extLst>
      <p:ext uri="{BB962C8B-B14F-4D97-AF65-F5344CB8AC3E}">
        <p14:creationId xmlns:p14="http://schemas.microsoft.com/office/powerpoint/2010/main" val="3640566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16106" y="2977869"/>
            <a:ext cx="5786438" cy="752475"/>
          </a:xfrm>
          <a:prstGeom prst="rect">
            <a:avLst/>
          </a:prstGeom>
          <a:noFill/>
        </p:spPr>
        <p:txBody>
          <a:bodyPr/>
          <a:lstStyle>
            <a:lvl1pPr marL="0" indent="0">
              <a:spcBef>
                <a:spcPts val="600"/>
              </a:spcBef>
              <a:buNone/>
              <a:defRPr sz="2800" cap="none" baseline="0">
                <a:solidFill>
                  <a:schemeClr val="tx2"/>
                </a:solidFill>
                <a:latin typeface="Verdan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0825" y="2322415"/>
            <a:ext cx="744538" cy="185307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None/>
              <a:defRPr sz="28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14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76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35BF2B0-54BE-48D8-8D05-0C98B6FCCDBC}" type="datetime1">
              <a:rPr lang="en-US">
                <a:solidFill>
                  <a:srgbClr val="171796"/>
                </a:solidFill>
              </a:rPr>
              <a:pPr>
                <a:defRPr/>
              </a:pPr>
              <a:t>2/16/2018</a:t>
            </a:fld>
            <a:endParaRPr lang="en-US">
              <a:solidFill>
                <a:srgbClr val="17179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171796"/>
                </a:solidFill>
              </a:rPr>
              <a:t>Main title  + space for a longer title on two or more lines </a:t>
            </a:r>
            <a:endParaRPr lang="en-US">
              <a:solidFill>
                <a:srgbClr val="17179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1DB0903-671A-4845-8BAC-F4835C6A3857}" type="slidenum">
              <a:rPr lang="en-US">
                <a:solidFill>
                  <a:srgbClr val="17179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1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A68AEC0-F4F2-4A35-BD90-30D193EAED03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6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able Placeholder 11"/>
          <p:cNvSpPr>
            <a:spLocks noGrp="1"/>
          </p:cNvSpPr>
          <p:nvPr>
            <p:ph type="tbl" sz="quarter" idx="16"/>
          </p:nvPr>
        </p:nvSpPr>
        <p:spPr>
          <a:xfrm>
            <a:off x="4801989" y="1846047"/>
            <a:ext cx="3423600" cy="4071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73877" y="1846608"/>
            <a:ext cx="3580324" cy="402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1085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5995A1-5539-4C5F-A22E-835859595E24}" type="datetime1">
              <a:rPr lang="en-US">
                <a:solidFill>
                  <a:srgbClr val="171796"/>
                </a:solidFill>
              </a:rPr>
              <a:pPr>
                <a:defRPr/>
              </a:pPr>
              <a:t>2/16/2018</a:t>
            </a:fld>
            <a:endParaRPr lang="en-US">
              <a:solidFill>
                <a:srgbClr val="17179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171796"/>
                </a:solidFill>
              </a:rPr>
              <a:t>Main title  + space for a longer title on two or more lines </a:t>
            </a:r>
            <a:endParaRPr lang="en-US">
              <a:solidFill>
                <a:srgbClr val="17179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8C04DBA-111C-4394-A709-4AD385A6C51F}" type="slidenum">
              <a:rPr lang="en-US">
                <a:solidFill>
                  <a:srgbClr val="17179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1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6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1085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171796"/>
                </a:solidFill>
              </a:rPr>
              <a:t>Main title  + space for a longer title on two or more lines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1BA650-28F6-4DCE-9031-7850B98E9754}" type="slidenum">
              <a:rPr lang="en-GB">
                <a:solidFill>
                  <a:srgbClr val="17179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71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0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"/>
          <p:cNvSpPr/>
          <p:nvPr userDrawn="1"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latin typeface="Verdana" pitchFamily="34" charset="0"/>
              <a:ea typeface="ＭＳ Ｐゴシック" charset="-128"/>
            </a:endParaRPr>
          </a:p>
        </p:txBody>
      </p:sp>
      <p:pic>
        <p:nvPicPr>
          <p:cNvPr id="6" name="Afbeelding 2" descr="banne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3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1"/>
          <p:cNvSpPr txBox="1">
            <a:spLocks/>
          </p:cNvSpPr>
          <p:nvPr userDrawn="1"/>
        </p:nvSpPr>
        <p:spPr>
          <a:xfrm>
            <a:off x="8567738" y="6540500"/>
            <a:ext cx="519112" cy="230188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9C9301-CC1A-4D25-89AE-5B175936D10E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00" y="2232000"/>
            <a:ext cx="7606931" cy="364509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7415"/>
              </a:buClr>
              <a:buSzPct val="80000"/>
              <a:buFont typeface="Wingdings" pitchFamily="2" charset="2"/>
              <a:buChar char=""/>
              <a:defRPr lang="en-US" sz="2400" kern="1200" dirty="0" smtClean="0">
                <a:solidFill>
                  <a:srgbClr val="171796"/>
                </a:solidFill>
                <a:latin typeface="Verdana" pitchFamily="34" charset="0"/>
                <a:ea typeface="ＭＳ Ｐゴシック" charset="0"/>
                <a:cs typeface="ＭＳ Ｐゴシック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2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>
                <a:solidFill>
                  <a:srgbClr val="8787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84200"/>
            <a:ext cx="7505700" cy="55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60000" y="1440000"/>
            <a:ext cx="7605907" cy="5563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800" b="1" kern="1200" dirty="0" smtClean="0">
                <a:solidFill>
                  <a:srgbClr val="1717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ea typeface="Verdana" pitchFamily="34" charset="0"/>
                <a:cs typeface="Verdana" pitchFamily="34" charset="0"/>
              </a:defRPr>
            </a:lvl2pPr>
            <a:lvl3pPr>
              <a:defRPr>
                <a:ea typeface="Verdana" pitchFamily="34" charset="0"/>
                <a:cs typeface="Verdana" pitchFamily="34" charset="0"/>
              </a:defRPr>
            </a:lvl3pPr>
            <a:lvl4pPr>
              <a:defRPr>
                <a:ea typeface="Verdana" pitchFamily="34" charset="0"/>
                <a:cs typeface="Verdana" pitchFamily="34" charset="0"/>
              </a:defRPr>
            </a:lvl4pPr>
            <a:lvl5pPr>
              <a:defRPr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105400" y="187325"/>
            <a:ext cx="3924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07415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347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/>
          <p:cNvSpPr/>
          <p:nvPr userDrawn="1"/>
        </p:nvSpPr>
        <p:spPr>
          <a:xfrm>
            <a:off x="0" y="584200"/>
            <a:ext cx="9144000" cy="5588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Afbeelding 2" descr="banne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794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6540500"/>
            <a:ext cx="519112" cy="230188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6F65A02-FAFA-4837-8083-DE0174A3154F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58888" y="1439866"/>
            <a:ext cx="7351200" cy="631825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>
              <a:buClr>
                <a:srgbClr val="F07415"/>
              </a:buClr>
              <a:buSzPct val="80000"/>
              <a:buFont typeface="Wingdings" pitchFamily="2" charset="2"/>
              <a:buChar char=""/>
              <a:defRPr sz="22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258888" y="584200"/>
            <a:ext cx="7351200" cy="558800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F07415"/>
              </a:buClr>
              <a:buSzPct val="80000"/>
              <a:buFont typeface="Wingdings" pitchFamily="2" charset="2"/>
              <a:buNone/>
              <a:defRPr kumimoji="0" lang="en-GB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MS PGothic" pitchFamily="34" charset="-128"/>
                <a:cs typeface="Verdana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2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58888" y="2263701"/>
            <a:ext cx="7351200" cy="4029835"/>
          </a:xfrm>
          <a:prstGeom prst="rect">
            <a:avLst/>
          </a:prstGeom>
        </p:spPr>
        <p:txBody>
          <a:bodyPr/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4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20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3236913" y="95250"/>
            <a:ext cx="5588000" cy="381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74th CONTAM Plenary Meeting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384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 descr="140259-EFSA_PPTemplate_v5-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3487738" y="3686175"/>
            <a:ext cx="4597400" cy="407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 smtClean="0">
                <a:solidFill>
                  <a:srgbClr val="DE7008"/>
                </a:solidFill>
              </a:defRPr>
            </a:lvl1pPr>
          </a:lstStyle>
          <a:p>
            <a:pPr>
              <a:defRPr/>
            </a:pPr>
            <a:fld id="{782B730E-FD76-4F27-8AF5-BF062435C247}" type="datetimeFigureOut">
              <a:rPr lang="en-US"/>
              <a:pPr>
                <a:defRPr/>
              </a:pPr>
              <a:t>2/16/2018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 userDrawn="1">
            <p:ph type="ftr" sz="quarter" idx="11"/>
          </p:nvPr>
        </p:nvSpPr>
        <p:spPr>
          <a:xfrm>
            <a:off x="3481388" y="2339975"/>
            <a:ext cx="5102225" cy="1346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smtClean="0">
                <a:solidFill>
                  <a:srgbClr val="1717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EURAPMON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8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8567738" y="6539856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FA97FD3-3D78-4632-8FC6-742DCA9EC474}" type="slidenum">
              <a:rPr lang="en-GB" smtClean="0">
                <a:cs typeface="+mn-cs"/>
              </a:rPr>
              <a:pPr>
                <a:defRPr/>
              </a:pPr>
              <a:t>‹#›</a:t>
            </a:fld>
            <a:endParaRPr lang="en-GB" dirty="0">
              <a:cs typeface="+mn-cs"/>
            </a:endParaRPr>
          </a:p>
        </p:txBody>
      </p:sp>
      <p:sp>
        <p:nvSpPr>
          <p:cNvPr id="6" name="Rechthoek 1"/>
          <p:cNvSpPr/>
          <p:nvPr userDrawn="1"/>
        </p:nvSpPr>
        <p:spPr>
          <a:xfrm>
            <a:off x="0" y="476251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576"/>
            <a:ext cx="9350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art Placeholder 10"/>
          <p:cNvSpPr>
            <a:spLocks noGrp="1"/>
          </p:cNvSpPr>
          <p:nvPr>
            <p:ph type="chart" sz="quarter" idx="16"/>
          </p:nvPr>
        </p:nvSpPr>
        <p:spPr>
          <a:xfrm>
            <a:off x="4709863" y="1936415"/>
            <a:ext cx="3423600" cy="4070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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77625" y="1936977"/>
            <a:ext cx="3580324" cy="402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 sz="2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9254" y="425319"/>
            <a:ext cx="7505700" cy="558800"/>
          </a:xfrm>
        </p:spPr>
        <p:txBody>
          <a:bodyPr>
            <a:norm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D5CD-0DA6-48DF-B28E-761E0D65B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414800" y="3652827"/>
            <a:ext cx="5785200" cy="75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0666EE4-8B2B-4CE5-AA7F-A1EB4A06D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24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rgbClr val="878785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rgbClr val="878785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rgbClr val="878785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rgbClr val="878785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2442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2442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5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2441"/>
            <a:ext cx="8229600" cy="48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>
              <a:solidFill>
                <a:srgbClr val="009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39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9" r:id="rId9"/>
    <p:sldLayoutId id="2147484230" r:id="rId10"/>
    <p:sldLayoutId id="2147484231" r:id="rId11"/>
    <p:sldLayoutId id="2147484233" r:id="rId12"/>
    <p:sldLayoutId id="2147484235" r:id="rId13"/>
    <p:sldLayoutId id="214748424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jpeg"/><Relationship Id="rId5" Type="http://schemas.openxmlformats.org/officeDocument/2006/relationships/hyperlink" Target="javascript:top.BigPreviewPopup(512,%20512);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98839" y="2406664"/>
            <a:ext cx="5578475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Scientific EU assessment of pesticides and possible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EFSA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contributions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3200" dirty="0" err="1" smtClean="0">
                <a:solidFill>
                  <a:schemeClr val="bg1">
                    <a:lumMod val="50000"/>
                  </a:schemeClr>
                </a:solidFill>
              </a:rPr>
              <a:t>ERBFacility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60763" y="4227532"/>
            <a:ext cx="5416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u="sng" dirty="0" smtClean="0"/>
              <a:t>Dr Jose </a:t>
            </a:r>
            <a:r>
              <a:rPr lang="en-GB" sz="2000" b="1" u="sng" dirty="0"/>
              <a:t>V. </a:t>
            </a:r>
            <a:r>
              <a:rPr lang="en-GB" sz="2000" b="1" u="sng" dirty="0" err="1"/>
              <a:t>Tarazona</a:t>
            </a:r>
            <a:r>
              <a:rPr lang="en-GB" sz="2000" b="1" u="sng" dirty="0"/>
              <a:t> </a:t>
            </a:r>
            <a:endParaRPr lang="en-GB" sz="2000" b="1" dirty="0"/>
          </a:p>
          <a:p>
            <a:r>
              <a:rPr lang="en-GB" sz="2000" dirty="0"/>
              <a:t>Head Pesticides Unit</a:t>
            </a:r>
          </a:p>
          <a:p>
            <a:r>
              <a:rPr lang="en-GB" sz="2000" b="1" dirty="0"/>
              <a:t>European Food Safety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LANDSCAPE ENVIRONMENTAL ASSESSMENT</a:t>
            </a:r>
            <a:endParaRPr lang="en-GB" dirty="0"/>
          </a:p>
        </p:txBody>
      </p:sp>
      <p:sp>
        <p:nvSpPr>
          <p:cNvPr id="66563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1260475" y="1439863"/>
            <a:ext cx="7605713" cy="55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ea typeface="ＭＳ Ｐゴシック" pitchFamily="34" charset="-128"/>
              </a:rPr>
              <a:t>Spatial explicit risk maps addressing EU environmental variability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346325"/>
            <a:ext cx="7545388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4313" y="0"/>
            <a:ext cx="6934200" cy="1085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sz="2800" b="1" smtClean="0">
              <a:solidFill>
                <a:srgbClr val="17179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813"/>
            <a:ext cx="331311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801813"/>
            <a:ext cx="2627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946150" y="1179513"/>
            <a:ext cx="68373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171796"/>
                </a:solidFill>
              </a:rPr>
              <a:t>Moving to landscape based mapping for: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171796"/>
                </a:solidFill>
              </a:rPr>
              <a:t>Protection goals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171796"/>
                </a:solidFill>
              </a:rPr>
              <a:t>Risk assessment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2400">
                <a:solidFill>
                  <a:srgbClr val="171796"/>
                </a:solidFill>
              </a:rPr>
              <a:t>Risk management options</a:t>
            </a:r>
          </a:p>
          <a:p>
            <a:pPr lvl="1" eaLnBrk="1" hangingPunct="1"/>
            <a:endParaRPr lang="en-GB" altLang="en-US" sz="2400">
              <a:solidFill>
                <a:srgbClr val="171796"/>
              </a:solidFill>
            </a:endParaRPr>
          </a:p>
        </p:txBody>
      </p:sp>
      <p:sp>
        <p:nvSpPr>
          <p:cNvPr id="77830" name="Text Placeholder 9"/>
          <p:cNvSpPr>
            <a:spLocks noGrp="1"/>
          </p:cNvSpPr>
          <p:nvPr>
            <p:ph type="body" sz="quarter" idx="4294967295"/>
          </p:nvPr>
        </p:nvSpPr>
        <p:spPr bwMode="auto">
          <a:xfrm>
            <a:off x="946150" y="620713"/>
            <a:ext cx="8189913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bg1"/>
                </a:solidFill>
                <a:latin typeface="Verdana" pitchFamily="34" charset="0"/>
              </a:rPr>
              <a:t>Final Goal: From generic scenarios to mapping risks</a:t>
            </a:r>
          </a:p>
        </p:txBody>
      </p:sp>
      <p:pic>
        <p:nvPicPr>
          <p:cNvPr id="778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148513" y="4508500"/>
            <a:ext cx="19875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6" descr="https://dam.efsa.europa.eu/mediabin/PreviewImage.asp?type=4&amp;repoid=%7b6A2246C0-BFC6-44D5-B73B-93891D5CE797%7d&amp;version=3&amp;validate=DBVGBWDIAZ&amp;md=9-28-20104-21-10P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/>
          <a:stretch>
            <a:fillRect/>
          </a:stretch>
        </p:blipFill>
        <p:spPr bwMode="auto">
          <a:xfrm>
            <a:off x="7493000" y="1179513"/>
            <a:ext cx="16430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Box 5"/>
          <p:cNvSpPr txBox="1">
            <a:spLocks noChangeArrowheads="1"/>
          </p:cNvSpPr>
          <p:nvPr/>
        </p:nvSpPr>
        <p:spPr bwMode="auto">
          <a:xfrm>
            <a:off x="3067050" y="2649538"/>
            <a:ext cx="2595563" cy="22463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Environmental and ecological conditions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+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Land use (crop dist.)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=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Agro-ecoregions and landscape ecotypes</a:t>
            </a:r>
          </a:p>
        </p:txBody>
      </p:sp>
      <p:sp>
        <p:nvSpPr>
          <p:cNvPr id="77834" name="TextBox 5"/>
          <p:cNvSpPr txBox="1">
            <a:spLocks noChangeArrowheads="1"/>
          </p:cNvSpPr>
          <p:nvPr/>
        </p:nvSpPr>
        <p:spPr bwMode="auto">
          <a:xfrm>
            <a:off x="2479675" y="4932363"/>
            <a:ext cx="4668838" cy="19383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Agro-ecoregions and landscape ecotypes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+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GAPs and use patterns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=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Mapping risks at EU level</a:t>
            </a:r>
          </a:p>
          <a:p>
            <a:pPr algn="ctr" eaLnBrk="1" hangingPunct="1"/>
            <a:r>
              <a:rPr lang="en-GB" altLang="en-US" sz="2000" b="1">
                <a:solidFill>
                  <a:srgbClr val="FF0000"/>
                </a:solidFill>
              </a:rPr>
              <a:t>(individual substance and cumulative)</a:t>
            </a:r>
          </a:p>
        </p:txBody>
      </p:sp>
    </p:spTree>
    <p:extLst>
      <p:ext uri="{BB962C8B-B14F-4D97-AF65-F5344CB8AC3E}">
        <p14:creationId xmlns:p14="http://schemas.microsoft.com/office/powerpoint/2010/main" val="12760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4324" y="80628"/>
            <a:ext cx="257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FORMULATION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07322" y="778080"/>
            <a:ext cx="22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CONCEPTUAL MODEL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61" y="373950"/>
            <a:ext cx="220836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Regulatory Risk Assessment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22363" y="393035"/>
            <a:ext cx="2738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Environmental impact contribution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664" y="1160749"/>
            <a:ext cx="239604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ENVIRONMENTAL PROFILE</a:t>
            </a:r>
          </a:p>
          <a:p>
            <a:pPr algn="ctr"/>
            <a:r>
              <a:rPr lang="en-GB" sz="1600" dirty="0" smtClean="0"/>
              <a:t>(intrinsic properties)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541" y="1164207"/>
            <a:ext cx="145745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INTENDED GAP</a:t>
            </a:r>
          </a:p>
          <a:p>
            <a:pPr algn="ctr"/>
            <a:r>
              <a:rPr lang="en-GB" sz="1600" dirty="0" smtClean="0"/>
              <a:t>(per crop)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48505" y="1160746"/>
            <a:ext cx="130946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ACTUAL USES</a:t>
            </a:r>
          </a:p>
          <a:p>
            <a:pPr algn="ctr"/>
            <a:r>
              <a:rPr lang="en-GB" sz="1600" dirty="0" smtClean="0"/>
              <a:t>(per region)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3059" y="1745452"/>
            <a:ext cx="2214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 In-crop  -- Edge of field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94551" y="1743164"/>
            <a:ext cx="2207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Regional ---- Continental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1661" y="2250706"/>
            <a:ext cx="161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Exposure</a:t>
            </a:r>
          </a:p>
          <a:p>
            <a:pPr algn="ctr"/>
            <a:r>
              <a:rPr lang="en-GB" sz="1400" dirty="0" smtClean="0"/>
              <a:t>during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0945" y="2251867"/>
            <a:ext cx="1616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Exposure</a:t>
            </a:r>
          </a:p>
          <a:p>
            <a:pPr algn="ctr"/>
            <a:r>
              <a:rPr lang="en-GB" sz="1400" dirty="0"/>
              <a:t>a</a:t>
            </a:r>
            <a:r>
              <a:rPr lang="en-GB" sz="1400" dirty="0" smtClean="0"/>
              <a:t>fter</a:t>
            </a:r>
          </a:p>
          <a:p>
            <a:pPr algn="ctr"/>
            <a:r>
              <a:rPr lang="en-GB" sz="1400" dirty="0"/>
              <a:t>a</a:t>
            </a:r>
            <a:r>
              <a:rPr lang="en-GB" sz="1400" dirty="0" smtClean="0"/>
              <a:t>pplication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7162" y="3106683"/>
            <a:ext cx="208794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Effects of individuals</a:t>
            </a:r>
          </a:p>
          <a:p>
            <a:pPr algn="ctr"/>
            <a:r>
              <a:rPr lang="en-GB" sz="2000" b="1" dirty="0" smtClean="0">
                <a:latin typeface="Monotype Corsiva" panose="03010101010201010101" pitchFamily="66" charset="0"/>
              </a:rPr>
              <a:t>f</a:t>
            </a:r>
            <a:r>
              <a:rPr lang="en-GB" sz="1600" dirty="0" smtClean="0"/>
              <a:t>(time/dose/response)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2117" y="3924766"/>
            <a:ext cx="28976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Effects of populations</a:t>
            </a:r>
          </a:p>
          <a:p>
            <a:pPr algn="ctr"/>
            <a:r>
              <a:rPr lang="en-GB" sz="2000" b="1" dirty="0" smtClean="0">
                <a:latin typeface="Monotype Corsiva" panose="03010101010201010101" pitchFamily="66" charset="0"/>
              </a:rPr>
              <a:t>f</a:t>
            </a:r>
            <a:r>
              <a:rPr lang="en-GB" sz="1600" dirty="0" smtClean="0"/>
              <a:t>(landscape/exposure/structure)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1391" y="4974967"/>
            <a:ext cx="257910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Risk assessment outcome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92719" y="2561057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Seasonal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3423" y="2727802"/>
            <a:ext cx="105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Long-term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192719" y="3266982"/>
            <a:ext cx="1579021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Aggregated  exposure/</a:t>
            </a:r>
          </a:p>
          <a:p>
            <a:pPr algn="ctr"/>
            <a:r>
              <a:rPr lang="en-GB" sz="1600" dirty="0" smtClean="0"/>
              <a:t>time/</a:t>
            </a:r>
          </a:p>
          <a:p>
            <a:pPr algn="ctr"/>
            <a:r>
              <a:rPr lang="en-GB" sz="1600" dirty="0" smtClean="0"/>
              <a:t>response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00868" y="4259386"/>
            <a:ext cx="1579021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Aggregated impact</a:t>
            </a:r>
          </a:p>
          <a:p>
            <a:pPr algn="ctr"/>
            <a:r>
              <a:rPr lang="en-GB" sz="1600" dirty="0" smtClean="0"/>
              <a:t>population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2096" y="5057730"/>
            <a:ext cx="1579021" cy="107721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Aggregated impact </a:t>
            </a:r>
          </a:p>
          <a:p>
            <a:pPr algn="ctr"/>
            <a:r>
              <a:rPr lang="en-GB" sz="1600" dirty="0" smtClean="0"/>
              <a:t>Ecosystem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65107" y="5401307"/>
            <a:ext cx="1579021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Long-term</a:t>
            </a:r>
          </a:p>
          <a:p>
            <a:pPr algn="ctr"/>
            <a:r>
              <a:rPr lang="en-GB" sz="1600" dirty="0" smtClean="0"/>
              <a:t>Impact ES and biodiversity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2230" y="6291319"/>
            <a:ext cx="2539031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Contribution from</a:t>
            </a:r>
          </a:p>
          <a:p>
            <a:pPr algn="ctr"/>
            <a:r>
              <a:rPr lang="en-GB" dirty="0"/>
              <a:t>o</a:t>
            </a:r>
            <a:r>
              <a:rPr lang="en-GB" dirty="0" smtClean="0"/>
              <a:t>ther stressors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537" y="80628"/>
            <a:ext cx="8868672" cy="697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4551" y="812022"/>
            <a:ext cx="8868672" cy="539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11" idx="2"/>
          </p:cNvCxnSpPr>
          <p:nvPr/>
        </p:nvCxnSpPr>
        <p:spPr>
          <a:xfrm>
            <a:off x="1152266" y="1748982"/>
            <a:ext cx="1" cy="251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152267" y="1999368"/>
            <a:ext cx="2791579" cy="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43845" y="1599329"/>
            <a:ext cx="0" cy="39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60032" y="1599330"/>
            <a:ext cx="0" cy="4000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60033" y="1999368"/>
            <a:ext cx="329458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2" idx="2"/>
          </p:cNvCxnSpPr>
          <p:nvPr/>
        </p:nvCxnSpPr>
        <p:spPr>
          <a:xfrm flipV="1">
            <a:off x="8103236" y="1745521"/>
            <a:ext cx="0" cy="2538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2098" y="2084006"/>
            <a:ext cx="0" cy="349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90380" y="2411999"/>
            <a:ext cx="5757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0"/>
          </p:cNvCxnSpPr>
          <p:nvPr/>
        </p:nvCxnSpPr>
        <p:spPr>
          <a:xfrm>
            <a:off x="5982229" y="2411998"/>
            <a:ext cx="1" cy="85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22" idx="0"/>
          </p:cNvCxnSpPr>
          <p:nvPr/>
        </p:nvCxnSpPr>
        <p:spPr>
          <a:xfrm>
            <a:off x="8103236" y="2839490"/>
            <a:ext cx="51382" cy="256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9" idx="2"/>
            <a:endCxn id="20" idx="0"/>
          </p:cNvCxnSpPr>
          <p:nvPr/>
        </p:nvCxnSpPr>
        <p:spPr>
          <a:xfrm flipV="1">
            <a:off x="5982230" y="4259386"/>
            <a:ext cx="8149" cy="8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0" idx="2"/>
            <a:endCxn id="21" idx="0"/>
          </p:cNvCxnSpPr>
          <p:nvPr/>
        </p:nvCxnSpPr>
        <p:spPr>
          <a:xfrm flipV="1">
            <a:off x="5990379" y="5057730"/>
            <a:ext cx="11228" cy="32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1" idx="2"/>
          </p:cNvCxnSpPr>
          <p:nvPr/>
        </p:nvCxnSpPr>
        <p:spPr>
          <a:xfrm flipV="1">
            <a:off x="6001607" y="6029838"/>
            <a:ext cx="1296063" cy="105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369344" y="2000539"/>
            <a:ext cx="0" cy="250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8" idx="0"/>
            <a:endCxn id="13" idx="0"/>
          </p:cNvCxnSpPr>
          <p:nvPr/>
        </p:nvCxnSpPr>
        <p:spPr>
          <a:xfrm>
            <a:off x="1459703" y="2250706"/>
            <a:ext cx="1819284" cy="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" idx="0"/>
          </p:cNvCxnSpPr>
          <p:nvPr/>
        </p:nvCxnSpPr>
        <p:spPr>
          <a:xfrm>
            <a:off x="1459703" y="2250706"/>
            <a:ext cx="0" cy="85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3" idx="0"/>
          </p:cNvCxnSpPr>
          <p:nvPr/>
        </p:nvCxnSpPr>
        <p:spPr>
          <a:xfrm>
            <a:off x="3278987" y="2251867"/>
            <a:ext cx="0" cy="85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4" idx="2"/>
            <a:endCxn id="15" idx="0"/>
          </p:cNvCxnSpPr>
          <p:nvPr/>
        </p:nvCxnSpPr>
        <p:spPr>
          <a:xfrm flipH="1">
            <a:off x="2470943" y="3753014"/>
            <a:ext cx="191" cy="171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5" idx="2"/>
            <a:endCxn id="16" idx="0"/>
          </p:cNvCxnSpPr>
          <p:nvPr/>
        </p:nvCxnSpPr>
        <p:spPr>
          <a:xfrm>
            <a:off x="2470943" y="4571097"/>
            <a:ext cx="0" cy="403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943846" y="3349056"/>
            <a:ext cx="1248873" cy="242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5" idx="3"/>
            <a:endCxn id="19" idx="1"/>
          </p:cNvCxnSpPr>
          <p:nvPr/>
        </p:nvCxnSpPr>
        <p:spPr>
          <a:xfrm flipV="1">
            <a:off x="3919769" y="3805591"/>
            <a:ext cx="1272950" cy="442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6" idx="3"/>
            <a:endCxn id="20" idx="1"/>
          </p:cNvCxnSpPr>
          <p:nvPr/>
        </p:nvCxnSpPr>
        <p:spPr>
          <a:xfrm flipV="1">
            <a:off x="3760495" y="4674885"/>
            <a:ext cx="1440373" cy="48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3" idx="0"/>
          </p:cNvCxnSpPr>
          <p:nvPr/>
        </p:nvCxnSpPr>
        <p:spPr>
          <a:xfrm flipH="1" flipV="1">
            <a:off x="7230262" y="3591430"/>
            <a:ext cx="21484" cy="269988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6791117" y="3591431"/>
            <a:ext cx="439144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771740" y="4539130"/>
            <a:ext cx="439144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789569" y="5401307"/>
            <a:ext cx="439144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23" idx="3"/>
          </p:cNvCxnSpPr>
          <p:nvPr/>
        </p:nvCxnSpPr>
        <p:spPr>
          <a:xfrm flipV="1">
            <a:off x="8521261" y="6209221"/>
            <a:ext cx="275209" cy="405264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556601" y="2527705"/>
            <a:ext cx="461665" cy="4012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GB" dirty="0" smtClean="0"/>
              <a:t>ADAPTED FOR EACH NON-TARGET GROUP</a:t>
            </a:r>
            <a:endParaRPr lang="en-GB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6566108" y="2411017"/>
            <a:ext cx="1588509" cy="428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58888" y="2059550"/>
            <a:ext cx="7315200" cy="402983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Observer </a:t>
            </a:r>
            <a:r>
              <a:rPr lang="en-GB" dirty="0"/>
              <a:t>in the Action Management Committee (MC) (without voting rights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Participate </a:t>
            </a:r>
            <a:r>
              <a:rPr lang="en-GB" dirty="0"/>
              <a:t>as Working Group Member </a:t>
            </a:r>
            <a:r>
              <a:rPr lang="en-GB" dirty="0" smtClean="0"/>
              <a:t>(upon </a:t>
            </a:r>
            <a:r>
              <a:rPr lang="en-GB" dirty="0"/>
              <a:t>decision by the Action’s Management </a:t>
            </a:r>
            <a:r>
              <a:rPr lang="en-GB" dirty="0" smtClean="0"/>
              <a:t>Committee)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45389" y="620688"/>
            <a:ext cx="8298611" cy="406425"/>
          </a:xfrm>
        </p:spPr>
        <p:txBody>
          <a:bodyPr/>
          <a:lstStyle/>
          <a:p>
            <a:r>
              <a:rPr lang="en-GB" dirty="0" smtClean="0"/>
              <a:t>Possible IMPLEMENTATION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EFSA participation in COST 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58888" y="2059550"/>
            <a:ext cx="7315200" cy="4029834"/>
          </a:xfrm>
        </p:spPr>
        <p:txBody>
          <a:bodyPr/>
          <a:lstStyle/>
          <a:p>
            <a:r>
              <a:rPr lang="en-GB" dirty="0" smtClean="0"/>
              <a:t>Seconded National Experts</a:t>
            </a:r>
          </a:p>
          <a:p>
            <a:pPr lvl="1"/>
            <a:r>
              <a:rPr lang="en-GB" dirty="0" smtClean="0"/>
              <a:t>6 months to 3 years sharing EFSA expertise</a:t>
            </a:r>
          </a:p>
          <a:p>
            <a:r>
              <a:rPr lang="en-GB" dirty="0" smtClean="0"/>
              <a:t>Guess scientist and study visit</a:t>
            </a:r>
          </a:p>
          <a:p>
            <a:pPr lvl="1"/>
            <a:r>
              <a:rPr lang="en-GB" dirty="0" smtClean="0"/>
              <a:t>Short visit, e.g.</a:t>
            </a:r>
          </a:p>
          <a:p>
            <a:pPr lvl="2"/>
            <a:r>
              <a:rPr lang="en-GB" dirty="0" smtClean="0"/>
              <a:t>For understanding the risk assessment methodology</a:t>
            </a:r>
          </a:p>
          <a:p>
            <a:pPr lvl="2"/>
            <a:r>
              <a:rPr lang="en-GB" dirty="0" smtClean="0"/>
              <a:t>For extracting data from EFSA dossiers</a:t>
            </a:r>
          </a:p>
          <a:p>
            <a:r>
              <a:rPr lang="en-GB" dirty="0" smtClean="0"/>
              <a:t>Grants </a:t>
            </a:r>
          </a:p>
          <a:p>
            <a:pPr lvl="1"/>
            <a:r>
              <a:rPr lang="en-GB" dirty="0" smtClean="0"/>
              <a:t>Funding organisations for supporting EFSA activities</a:t>
            </a:r>
          </a:p>
          <a:p>
            <a:pPr lvl="1"/>
            <a:r>
              <a:rPr lang="en-GB" dirty="0" smtClean="0"/>
              <a:t>Limited to organisations nominated by 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45389" y="620688"/>
            <a:ext cx="8298611" cy="406425"/>
          </a:xfrm>
        </p:spPr>
        <p:txBody>
          <a:bodyPr/>
          <a:lstStyle/>
          <a:p>
            <a:r>
              <a:rPr lang="en-GB" dirty="0" smtClean="0"/>
              <a:t>Other possibilities for cooperation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Additional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 txBox="1">
            <a:spLocks/>
          </p:cNvSpPr>
          <p:nvPr/>
        </p:nvSpPr>
        <p:spPr bwMode="auto">
          <a:xfrm>
            <a:off x="6134100" y="447675"/>
            <a:ext cx="2505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altLang="en-US" sz="2800" i="1">
              <a:solidFill>
                <a:srgbClr val="DE7008"/>
              </a:solidFill>
            </a:endParaRPr>
          </a:p>
        </p:txBody>
      </p:sp>
      <p:sp>
        <p:nvSpPr>
          <p:cNvPr id="95235" name="TextBox 4"/>
          <p:cNvSpPr txBox="1">
            <a:spLocks noChangeArrowheads="1"/>
          </p:cNvSpPr>
          <p:nvPr/>
        </p:nvSpPr>
        <p:spPr bwMode="auto">
          <a:xfrm>
            <a:off x="5332413" y="1169988"/>
            <a:ext cx="3167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5400" b="1">
                <a:solidFill>
                  <a:srgbClr val="5050E4"/>
                </a:solidFill>
              </a:rPr>
              <a:t>Thank you</a:t>
            </a:r>
          </a:p>
        </p:txBody>
      </p:sp>
      <p:sp>
        <p:nvSpPr>
          <p:cNvPr id="95237" name="Rectangle 1"/>
          <p:cNvSpPr>
            <a:spLocks noChangeArrowheads="1"/>
          </p:cNvSpPr>
          <p:nvPr/>
        </p:nvSpPr>
        <p:spPr bwMode="auto">
          <a:xfrm>
            <a:off x="4981575" y="3119438"/>
            <a:ext cx="36671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3600" b="1" dirty="0" smtClean="0">
                <a:solidFill>
                  <a:srgbClr val="171796"/>
                </a:solidFill>
              </a:rPr>
              <a:t>3</a:t>
            </a:r>
            <a:r>
              <a:rPr lang="en-GB" altLang="en-US" sz="3600" b="1" baseline="30000" dirty="0" smtClean="0">
                <a:solidFill>
                  <a:srgbClr val="171796"/>
                </a:solidFill>
              </a:rPr>
              <a:t>rd</a:t>
            </a:r>
            <a:r>
              <a:rPr lang="en-GB" altLang="en-US" sz="3600" b="1" dirty="0" smtClean="0">
                <a:solidFill>
                  <a:srgbClr val="171796"/>
                </a:solidFill>
              </a:rPr>
              <a:t> </a:t>
            </a:r>
            <a:r>
              <a:rPr lang="en-GB" altLang="en-US" sz="3600" b="1" dirty="0">
                <a:solidFill>
                  <a:srgbClr val="171796"/>
                </a:solidFill>
              </a:rPr>
              <a:t>EFSA Scientific Conference</a:t>
            </a:r>
          </a:p>
          <a:p>
            <a:pPr algn="ctr" eaLnBrk="1" hangingPunct="1"/>
            <a:r>
              <a:rPr lang="en-GB" altLang="en-US" sz="2800" dirty="0" smtClean="0">
                <a:solidFill>
                  <a:srgbClr val="171796"/>
                </a:solidFill>
              </a:rPr>
              <a:t>September  2018</a:t>
            </a:r>
            <a:r>
              <a:rPr lang="en-GB" altLang="en-US" sz="2800" smtClean="0">
                <a:solidFill>
                  <a:srgbClr val="171796"/>
                </a:solidFill>
              </a:rPr>
              <a:t>, Parma, Italy</a:t>
            </a:r>
            <a:endParaRPr lang="en-GB" altLang="en-US" sz="2800" dirty="0">
              <a:solidFill>
                <a:srgbClr val="171796"/>
              </a:solidFill>
            </a:endParaRPr>
          </a:p>
        </p:txBody>
      </p:sp>
      <p:pic>
        <p:nvPicPr>
          <p:cNvPr id="1028" name="Picture 4" descr="https://conference.efsa.europa.eu/bundles/app/assets/images/efsa-conference-logo-quadr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8" y="2935349"/>
            <a:ext cx="1862737" cy="1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rmtof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06538"/>
            <a:ext cx="8143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1898" y="1314432"/>
            <a:ext cx="1643074" cy="628648"/>
          </a:xfrm>
          <a:prstGeom prst="roundRect">
            <a:avLst/>
          </a:prstGeom>
          <a:solidFill>
            <a:srgbClr val="96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Plant Health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06576" y="2981308"/>
            <a:ext cx="1933572" cy="942972"/>
          </a:xfrm>
          <a:prstGeom prst="round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Animal health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 and welfare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8613" y="3270783"/>
            <a:ext cx="1928796" cy="842962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Biological 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hazards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3799" y="5053010"/>
            <a:ext cx="1857359" cy="628648"/>
          </a:xfrm>
          <a:prstGeom prst="roundRect">
            <a:avLst/>
          </a:prstGeom>
          <a:solidFill>
            <a:srgbClr val="FCA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Chemical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contaminants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4190" y="4895840"/>
            <a:ext cx="1500198" cy="909645"/>
          </a:xfrm>
          <a:prstGeom prst="roundRect">
            <a:avLst/>
          </a:prstGeom>
          <a:solidFill>
            <a:srgbClr val="99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Nutrition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11256" y="1354512"/>
            <a:ext cx="1933572" cy="423072"/>
          </a:xfrm>
          <a:prstGeom prst="roundRect">
            <a:avLst/>
          </a:prstGeom>
          <a:solidFill>
            <a:srgbClr val="95A3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Plant Protection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92582" y="1385009"/>
            <a:ext cx="2316989" cy="6286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Genetically modified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organisms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37869" y="2981308"/>
            <a:ext cx="1571636" cy="628648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Animal feed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380827" y="5083753"/>
            <a:ext cx="1714511" cy="714380"/>
          </a:xfrm>
          <a:prstGeom prst="roundRect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pitchFamily="34" charset="0"/>
                <a:ea typeface="MS Pゴシック"/>
                <a:cs typeface="MS Pゴシック"/>
              </a:rPr>
              <a:t>Food </a:t>
            </a:r>
          </a:p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pitchFamily="34" charset="0"/>
                <a:ea typeface="MS Pゴシック"/>
                <a:cs typeface="MS Pゴシック"/>
              </a:rPr>
              <a:t>additives 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176850" y="5134490"/>
            <a:ext cx="1790696" cy="669343"/>
          </a:xfrm>
          <a:prstGeom prst="roundRect">
            <a:avLst/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Food </a:t>
            </a:r>
          </a:p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2970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rmtof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06538"/>
            <a:ext cx="8143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1898" y="1314432"/>
            <a:ext cx="1643074" cy="628648"/>
          </a:xfrm>
          <a:prstGeom prst="roundRect">
            <a:avLst/>
          </a:prstGeom>
          <a:solidFill>
            <a:srgbClr val="96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Plant Health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06576" y="2981308"/>
            <a:ext cx="1933572" cy="942972"/>
          </a:xfrm>
          <a:prstGeom prst="round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Animal health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 and welfare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8613" y="3270783"/>
            <a:ext cx="1928796" cy="842962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Biological 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hazards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53799" y="5053010"/>
            <a:ext cx="1857359" cy="628648"/>
          </a:xfrm>
          <a:prstGeom prst="roundRect">
            <a:avLst/>
          </a:prstGeom>
          <a:solidFill>
            <a:srgbClr val="FCA57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Chemical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contaminants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4190" y="4895840"/>
            <a:ext cx="1500198" cy="909645"/>
          </a:xfrm>
          <a:prstGeom prst="roundRect">
            <a:avLst/>
          </a:prstGeom>
          <a:solidFill>
            <a:srgbClr val="99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Nutrition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11256" y="1354512"/>
            <a:ext cx="1933572" cy="423072"/>
          </a:xfrm>
          <a:prstGeom prst="roundRect">
            <a:avLst/>
          </a:prstGeom>
          <a:solidFill>
            <a:srgbClr val="95A30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Plant Protection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92582" y="1385009"/>
            <a:ext cx="2316989" cy="6286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Genetically modified</a:t>
            </a:r>
          </a:p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organisms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37869" y="2981308"/>
            <a:ext cx="1571636" cy="628648"/>
          </a:xfrm>
          <a:prstGeom prst="round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chemeClr val="bg1"/>
                </a:solidFill>
                <a:latin typeface="Arial" pitchFamily="34" charset="0"/>
              </a:rPr>
              <a:t>Animal feed </a:t>
            </a:r>
            <a:endParaRPr lang="en-GB" altLang="en-US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380827" y="5083753"/>
            <a:ext cx="1714511" cy="714380"/>
          </a:xfrm>
          <a:prstGeom prst="roundRect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pitchFamily="34" charset="0"/>
                <a:ea typeface="MS Pゴシック"/>
                <a:cs typeface="MS Pゴシック"/>
              </a:rPr>
              <a:t>Food </a:t>
            </a:r>
          </a:p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pitchFamily="34" charset="0"/>
                <a:ea typeface="MS Pゴシック"/>
                <a:cs typeface="MS Pゴシック"/>
              </a:rPr>
              <a:t>additives 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176850" y="5134490"/>
            <a:ext cx="1790696" cy="669343"/>
          </a:xfrm>
          <a:prstGeom prst="roundRect">
            <a:avLst/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Food </a:t>
            </a:r>
          </a:p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packaging</a:t>
            </a:r>
          </a:p>
        </p:txBody>
      </p:sp>
      <p:sp>
        <p:nvSpPr>
          <p:cNvPr id="2" name="Oval 1"/>
          <p:cNvSpPr/>
          <p:nvPr/>
        </p:nvSpPr>
        <p:spPr>
          <a:xfrm>
            <a:off x="2653686" y="790274"/>
            <a:ext cx="2452791" cy="1432527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797291" y="2579368"/>
            <a:ext cx="2452791" cy="143252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6082" y="4634398"/>
            <a:ext cx="2452791" cy="143252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146966" y="4657472"/>
            <a:ext cx="4004110" cy="1432527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96963" y="606425"/>
            <a:ext cx="7092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/>
                <a:ea typeface="MS Pゴシック"/>
                <a:cs typeface="MS Pゴシック" charset="0"/>
              </a:rPr>
              <a:t>Scientific consistency: PPR key role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4625"/>
            <a:ext cx="643731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1"/>
          <p:cNvSpPr txBox="1">
            <a:spLocks noChangeArrowheads="1"/>
          </p:cNvSpPr>
          <p:nvPr/>
        </p:nvSpPr>
        <p:spPr bwMode="auto">
          <a:xfrm>
            <a:off x="974725" y="1033463"/>
            <a:ext cx="239236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smtClean="0">
                <a:solidFill>
                  <a:srgbClr val="171796"/>
                </a:solidFill>
                <a:cs typeface="+mn-cs"/>
              </a:rPr>
              <a:t> </a:t>
            </a:r>
          </a:p>
          <a:p>
            <a:pPr eaLnBrk="1" hangingPunct="1"/>
            <a:r>
              <a:rPr lang="en-GB" altLang="en-US" b="1" smtClean="0">
                <a:solidFill>
                  <a:srgbClr val="171796"/>
                </a:solidFill>
                <a:cs typeface="+mn-cs"/>
              </a:rPr>
              <a:t>General Scientific assessment:</a:t>
            </a:r>
          </a:p>
          <a:p>
            <a:pPr eaLnBrk="1" hangingPunct="1"/>
            <a:r>
              <a:rPr lang="en-GB" altLang="en-US" smtClean="0">
                <a:solidFill>
                  <a:srgbClr val="171796"/>
                </a:solidFill>
                <a:cs typeface="+mn-cs"/>
              </a:rPr>
              <a:t>Opinions &amp; Guidance</a:t>
            </a:r>
          </a:p>
          <a:p>
            <a:pPr eaLnBrk="1" hangingPunct="1"/>
            <a:endParaRPr lang="en-GB" altLang="en-US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r>
              <a:rPr lang="en-GB" altLang="en-US" smtClean="0">
                <a:solidFill>
                  <a:srgbClr val="171796"/>
                </a:solidFill>
                <a:cs typeface="+mn-cs"/>
              </a:rPr>
              <a:t>Dossier specific assessment:</a:t>
            </a:r>
          </a:p>
          <a:p>
            <a:pPr eaLnBrk="1" hangingPunct="1"/>
            <a:endParaRPr lang="en-GB" altLang="en-US" b="1" smtClean="0">
              <a:solidFill>
                <a:srgbClr val="171796"/>
              </a:solidFill>
              <a:cs typeface="+mn-cs"/>
            </a:endParaRPr>
          </a:p>
          <a:p>
            <a:pPr eaLnBrk="1" hangingPunct="1"/>
            <a:r>
              <a:rPr lang="en-GB" altLang="en-US" b="1" smtClean="0">
                <a:solidFill>
                  <a:srgbClr val="171796"/>
                </a:solidFill>
                <a:cs typeface="+mn-cs"/>
              </a:rPr>
              <a:t>Conclusions</a:t>
            </a:r>
          </a:p>
          <a:p>
            <a:pPr eaLnBrk="1" hangingPunct="1"/>
            <a:r>
              <a:rPr lang="en-GB" altLang="en-US" b="1" smtClean="0">
                <a:solidFill>
                  <a:srgbClr val="171796"/>
                </a:solidFill>
                <a:cs typeface="+mn-cs"/>
              </a:rPr>
              <a:t>MRL Reasoned opinions</a:t>
            </a:r>
            <a:endParaRPr lang="en-GB" altLang="en-US" smtClean="0">
              <a:solidFill>
                <a:srgbClr val="1717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2486" y="1773531"/>
            <a:ext cx="7581181" cy="4029834"/>
          </a:xfrm>
        </p:spPr>
        <p:txBody>
          <a:bodyPr/>
          <a:lstStyle/>
          <a:p>
            <a:r>
              <a:rPr lang="en-GB" dirty="0" smtClean="0"/>
              <a:t>Update of the EFSA Guidance Document on the risk assessment of birds and mammals</a:t>
            </a:r>
          </a:p>
          <a:p>
            <a:pPr lvl="1"/>
            <a:r>
              <a:rPr lang="en-GB" dirty="0" smtClean="0"/>
              <a:t>Risk assessment scheme for raptors</a:t>
            </a:r>
          </a:p>
          <a:p>
            <a:pPr lvl="2"/>
            <a:r>
              <a:rPr lang="en-GB" dirty="0" smtClean="0"/>
              <a:t>Model development and validation</a:t>
            </a:r>
          </a:p>
          <a:p>
            <a:pPr lvl="1"/>
            <a:r>
              <a:rPr lang="en-GB" dirty="0" smtClean="0"/>
              <a:t>Design of post-marketing monitoring schemes</a:t>
            </a:r>
          </a:p>
          <a:p>
            <a:pPr lvl="1"/>
            <a:endParaRPr lang="en-GB" dirty="0"/>
          </a:p>
          <a:p>
            <a:r>
              <a:rPr lang="en-GB" dirty="0" smtClean="0"/>
              <a:t>Regular contribution to EFSA public consultations on pesticides and other chemicals</a:t>
            </a:r>
          </a:p>
          <a:p>
            <a:pPr lvl="1"/>
            <a:r>
              <a:rPr lang="en-GB" dirty="0" smtClean="0"/>
              <a:t>We launch around 4 consultations/month, most are on renewals of authorised pesticides</a:t>
            </a:r>
          </a:p>
          <a:p>
            <a:pPr lvl="2"/>
            <a:r>
              <a:rPr lang="en-GB" dirty="0" smtClean="0"/>
              <a:t>Your data on specific pesticides would be highly appreciated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EXAMPLES OF Relevant activities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122871" y="1224203"/>
            <a:ext cx="7351712" cy="631825"/>
          </a:xfrm>
        </p:spPr>
        <p:txBody>
          <a:bodyPr/>
          <a:lstStyle/>
          <a:p>
            <a:r>
              <a:rPr lang="en-GB" dirty="0" smtClean="0"/>
              <a:t>Possible contributions TO EFSA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6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1258888" y="620713"/>
            <a:ext cx="73152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chemeClr val="bg1"/>
                </a:solidFill>
                <a:latin typeface="Verdana" pitchFamily="34" charset="0"/>
              </a:rPr>
              <a:t>EFSA Guidance Birds and Mammals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0"/>
            <a:ext cx="6934200" cy="1085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65250"/>
            <a:ext cx="312737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365250"/>
            <a:ext cx="4556125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449263" y="6189663"/>
            <a:ext cx="8694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/>
              <a:t>EFSA, 2009. Guidance Document on Risk Assessment for Birds and Mammals. EFSA Journal 7(12): 1438.</a:t>
            </a:r>
          </a:p>
        </p:txBody>
      </p:sp>
      <p:sp>
        <p:nvSpPr>
          <p:cNvPr id="2" name="Oval 1"/>
          <p:cNvSpPr/>
          <p:nvPr/>
        </p:nvSpPr>
        <p:spPr>
          <a:xfrm>
            <a:off x="7622006" y="3416300"/>
            <a:ext cx="1071144" cy="7243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48513" y="4106173"/>
            <a:ext cx="1948527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BIOMAGNIFICATION MODELLING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20750" y="679450"/>
            <a:ext cx="82232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Verdana" pitchFamily="34" charset="0"/>
              </a:rPr>
              <a:t>Needs for monitoring WITH raptors in guidance development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0"/>
            <a:ext cx="6934200" cy="1085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3" name="Content Placeholder 4"/>
          <p:cNvSpPr txBox="1">
            <a:spLocks/>
          </p:cNvSpPr>
          <p:nvPr/>
        </p:nvSpPr>
        <p:spPr bwMode="auto">
          <a:xfrm>
            <a:off x="920750" y="108585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Developing exposure scenarios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Pesticide levels in different species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Spatial and temporal variability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Biology and ecology of the monitored species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80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80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80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Identification of chemicals with potential for biomagnification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Chemical properties and QSARs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Principles for B assessment in raptors  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603375" y="3336925"/>
            <a:ext cx="1965325" cy="984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altLang="en-US" sz="2800" b="1"/>
              <a:t>Internal levels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165850" y="3336925"/>
            <a:ext cx="1965325" cy="984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Estimated exposure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3719513" y="3303588"/>
            <a:ext cx="2246312" cy="1050925"/>
          </a:xfrm>
          <a:prstGeom prst="leftRightArrow">
            <a:avLst>
              <a:gd name="adj1" fmla="val 71296"/>
              <a:gd name="adj2" fmla="val 427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r>
              <a:rPr lang="en-US" altLang="en-US">
                <a:solidFill>
                  <a:schemeClr val="bg1"/>
                </a:solidFill>
              </a:rPr>
              <a:t>Habitat, diet, </a:t>
            </a:r>
          </a:p>
          <a:p>
            <a:pPr algn="ctr" defTabSz="914400" eaLnBrk="1" hangingPunct="1"/>
            <a:r>
              <a:rPr lang="en-US" altLang="en-US">
                <a:solidFill>
                  <a:schemeClr val="bg1"/>
                </a:solidFill>
              </a:rPr>
              <a:t>environmental levels</a:t>
            </a:r>
          </a:p>
          <a:p>
            <a:pPr algn="ctr" defTabSz="914400" eaLnBrk="1" hangingPunct="1"/>
            <a:r>
              <a:rPr lang="en-US" altLang="en-US">
                <a:solidFill>
                  <a:schemeClr val="bg1"/>
                </a:solidFill>
              </a:rPr>
              <a:t> or pesticide use</a:t>
            </a:r>
          </a:p>
        </p:txBody>
      </p:sp>
    </p:spTree>
    <p:extLst>
      <p:ext uri="{BB962C8B-B14F-4D97-AF65-F5344CB8AC3E}">
        <p14:creationId xmlns:p14="http://schemas.microsoft.com/office/powerpoint/2010/main" val="498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20750" y="679450"/>
            <a:ext cx="82232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  <a:latin typeface="Verdana" pitchFamily="34" charset="0"/>
              </a:rPr>
              <a:t>Needs for monitoring WITH raptors in substance assessment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313" y="0"/>
            <a:ext cx="6934200" cy="1085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3" name="Content Placeholder 4"/>
          <p:cNvSpPr txBox="1">
            <a:spLocks/>
          </p:cNvSpPr>
          <p:nvPr/>
        </p:nvSpPr>
        <p:spPr bwMode="auto">
          <a:xfrm>
            <a:off x="914400" y="108585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Post-marketing vigilance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Measured pesticide levels to be compared with premarketing estimations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80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en-GB" altLang="en-US" sz="2800"/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Identification of unexpected hazards or effects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Diagnostic tools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Eco-epidemiological studies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Information on exposure (e.g. TK/TD models)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en-US" sz="2800"/>
              <a:t>Highly relevant for guidance development and assessment of specific pesticides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603375" y="2598738"/>
            <a:ext cx="1965325" cy="984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Internal levels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165850" y="2598738"/>
            <a:ext cx="1965325" cy="984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Estimated exposure</a:t>
            </a: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3719513" y="2565400"/>
            <a:ext cx="2246312" cy="1050925"/>
          </a:xfrm>
          <a:prstGeom prst="leftRightArrow">
            <a:avLst>
              <a:gd name="adj1" fmla="val 71296"/>
              <a:gd name="adj2" fmla="val 427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Habitat, diet, 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environmental levels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 or pesticide use</a:t>
            </a:r>
          </a:p>
        </p:txBody>
      </p:sp>
    </p:spTree>
    <p:extLst>
      <p:ext uri="{BB962C8B-B14F-4D97-AF65-F5344CB8AC3E}">
        <p14:creationId xmlns:p14="http://schemas.microsoft.com/office/powerpoint/2010/main" val="27401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62486" y="1773531"/>
            <a:ext cx="7581181" cy="4029834"/>
          </a:xfrm>
        </p:spPr>
        <p:txBody>
          <a:bodyPr/>
          <a:lstStyle/>
          <a:p>
            <a:r>
              <a:rPr lang="en-GB" dirty="0" smtClean="0"/>
              <a:t>Information on pesticides</a:t>
            </a:r>
          </a:p>
          <a:p>
            <a:pPr lvl="1"/>
            <a:r>
              <a:rPr lang="en-GB" dirty="0" smtClean="0"/>
              <a:t>All pesticides assessed in the EU (approved and non-approved)</a:t>
            </a:r>
          </a:p>
          <a:p>
            <a:pPr lvl="1"/>
            <a:r>
              <a:rPr lang="en-GB" dirty="0" smtClean="0"/>
              <a:t>Three levels</a:t>
            </a:r>
          </a:p>
          <a:p>
            <a:pPr lvl="2"/>
            <a:r>
              <a:rPr lang="en-GB" sz="1800" dirty="0" smtClean="0"/>
              <a:t>List of validated endpoints covering</a:t>
            </a:r>
          </a:p>
          <a:p>
            <a:pPr lvl="2"/>
            <a:r>
              <a:rPr lang="en-GB" sz="1800" dirty="0" smtClean="0"/>
              <a:t>Summaries for all relevant studies</a:t>
            </a:r>
          </a:p>
          <a:p>
            <a:pPr lvl="2"/>
            <a:r>
              <a:rPr lang="en-GB" sz="1800" dirty="0" smtClean="0"/>
              <a:t>Full study reports</a:t>
            </a:r>
          </a:p>
          <a:p>
            <a:r>
              <a:rPr lang="en-GB" dirty="0" smtClean="0"/>
              <a:t>Methodology for risk assessment</a:t>
            </a:r>
          </a:p>
          <a:p>
            <a:pPr lvl="1"/>
            <a:r>
              <a:rPr lang="en-GB" dirty="0" smtClean="0"/>
              <a:t>Assessing effects</a:t>
            </a:r>
          </a:p>
          <a:p>
            <a:pPr lvl="2"/>
            <a:r>
              <a:rPr lang="en-GB" dirty="0" smtClean="0"/>
              <a:t>E.g. TK/TD and population modelling </a:t>
            </a:r>
          </a:p>
          <a:p>
            <a:pPr lvl="1"/>
            <a:r>
              <a:rPr lang="en-GB" dirty="0" smtClean="0"/>
              <a:t>Linking prospective and retrospective assessments</a:t>
            </a:r>
          </a:p>
          <a:p>
            <a:pPr lvl="1"/>
            <a:r>
              <a:rPr lang="en-GB" dirty="0" smtClean="0"/>
              <a:t>New EFSA initiative for Landscape assessment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Examples of Relevant activities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122871" y="1224203"/>
            <a:ext cx="7351712" cy="631825"/>
          </a:xfrm>
        </p:spPr>
        <p:txBody>
          <a:bodyPr/>
          <a:lstStyle/>
          <a:p>
            <a:r>
              <a:rPr lang="en-GB" dirty="0" smtClean="0"/>
              <a:t>Possible contributions FROM EFSA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FSA ppt template 4.3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EFSA ppt template  16.9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 EFSA ppt template  16.9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ew EFSA ppt template  16.9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2014_Powerpoint+template_final">
  <a:themeElements>
    <a:clrScheme name="EFSA">
      <a:dk1>
        <a:srgbClr val="171796"/>
      </a:dk1>
      <a:lt1>
        <a:srgbClr val="FFFFFF"/>
      </a:lt1>
      <a:dk2>
        <a:srgbClr val="DE7008"/>
      </a:dk2>
      <a:lt2>
        <a:srgbClr val="FFFFFF"/>
      </a:lt2>
      <a:accent1>
        <a:srgbClr val="171796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EFSA ppt template 4.3</Template>
  <TotalTime>3123</TotalTime>
  <Words>624</Words>
  <Application>Microsoft Office PowerPoint</Application>
  <PresentationFormat>On-screen Show (4:3)</PresentationFormat>
  <Paragraphs>185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New EFSA ppt template 4.3</vt:lpstr>
      <vt:lpstr>New EFSA ppt template  16.9</vt:lpstr>
      <vt:lpstr>1_New EFSA ppt template  16.9</vt:lpstr>
      <vt:lpstr>2_New EFSA ppt template  16.9</vt:lpstr>
      <vt:lpstr>1_2014_Powerpoint+template_final</vt:lpstr>
      <vt:lpstr>Scientific EU assessment of pesticides and possible EFSA contributions to the ERBFacility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LANDSCAPE ENVIRONMENTAL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TARAZONA Jose</dc:creator>
  <cp:lastModifiedBy>TARAZONA Jose</cp:lastModifiedBy>
  <cp:revision>112</cp:revision>
  <cp:lastPrinted>2017-11-14T18:26:22Z</cp:lastPrinted>
  <dcterms:created xsi:type="dcterms:W3CDTF">2017-05-03T18:08:53Z</dcterms:created>
  <dcterms:modified xsi:type="dcterms:W3CDTF">2018-02-16T17:04:12Z</dcterms:modified>
</cp:coreProperties>
</file>