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53" r:id="rId3"/>
    <p:sldId id="405" r:id="rId4"/>
    <p:sldId id="406" r:id="rId5"/>
    <p:sldId id="408" r:id="rId6"/>
    <p:sldId id="409" r:id="rId7"/>
    <p:sldId id="366" r:id="rId8"/>
    <p:sldId id="364" r:id="rId9"/>
    <p:sldId id="389" r:id="rId10"/>
    <p:sldId id="363" r:id="rId11"/>
    <p:sldId id="393" r:id="rId12"/>
    <p:sldId id="369" r:id="rId13"/>
    <p:sldId id="394" r:id="rId14"/>
    <p:sldId id="376" r:id="rId15"/>
    <p:sldId id="390" r:id="rId16"/>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ＭＳ Ｐゴシック" pitchFamily="34" charset="-128"/>
        <a:cs typeface="+mn-cs"/>
      </a:defRPr>
    </a:lvl1pPr>
    <a:lvl2pPr marL="457200" algn="l" rtl="0" fontAlgn="base">
      <a:spcBef>
        <a:spcPct val="0"/>
      </a:spcBef>
      <a:spcAft>
        <a:spcPct val="0"/>
      </a:spcAft>
      <a:defRPr sz="1200" kern="1200">
        <a:solidFill>
          <a:srgbClr val="0F5494"/>
        </a:solidFill>
        <a:latin typeface="Verdana" pitchFamily="34" charset="0"/>
        <a:ea typeface="ＭＳ Ｐゴシック"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ＭＳ Ｐゴシック"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ＭＳ Ｐゴシック"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ＭＳ Ｐゴシック" pitchFamily="34" charset="-128"/>
        <a:cs typeface="+mn-cs"/>
      </a:defRPr>
    </a:lvl5pPr>
    <a:lvl6pPr marL="2286000" algn="l" defTabSz="914400" rtl="0" eaLnBrk="1" latinLnBrk="0" hangingPunct="1">
      <a:defRPr sz="1200" kern="1200">
        <a:solidFill>
          <a:srgbClr val="0F5494"/>
        </a:solidFill>
        <a:latin typeface="Verdana" pitchFamily="34" charset="0"/>
        <a:ea typeface="ＭＳ Ｐゴシック" pitchFamily="34" charset="-128"/>
        <a:cs typeface="+mn-cs"/>
      </a:defRPr>
    </a:lvl6pPr>
    <a:lvl7pPr marL="2743200" algn="l" defTabSz="914400" rtl="0" eaLnBrk="1" latinLnBrk="0" hangingPunct="1">
      <a:defRPr sz="1200" kern="1200">
        <a:solidFill>
          <a:srgbClr val="0F5494"/>
        </a:solidFill>
        <a:latin typeface="Verdana" pitchFamily="34" charset="0"/>
        <a:ea typeface="ＭＳ Ｐゴシック" pitchFamily="34" charset="-128"/>
        <a:cs typeface="+mn-cs"/>
      </a:defRPr>
    </a:lvl7pPr>
    <a:lvl8pPr marL="3200400" algn="l" defTabSz="914400" rtl="0" eaLnBrk="1" latinLnBrk="0" hangingPunct="1">
      <a:defRPr sz="1200" kern="1200">
        <a:solidFill>
          <a:srgbClr val="0F5494"/>
        </a:solidFill>
        <a:latin typeface="Verdana" pitchFamily="34" charset="0"/>
        <a:ea typeface="ＭＳ Ｐゴシック" pitchFamily="34" charset="-128"/>
        <a:cs typeface="+mn-cs"/>
      </a:defRPr>
    </a:lvl8pPr>
    <a:lvl9pPr marL="3657600" algn="l" defTabSz="914400" rtl="0" eaLnBrk="1" latinLnBrk="0" hangingPunct="1">
      <a:defRPr sz="1200" kern="1200">
        <a:solidFill>
          <a:srgbClr val="0F5494"/>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166CF"/>
    <a:srgbClr val="3E6FD2"/>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2" autoAdjust="0"/>
    <p:restoredTop sz="80608" autoAdjust="0"/>
  </p:normalViewPr>
  <p:slideViewPr>
    <p:cSldViewPr>
      <p:cViewPr>
        <p:scale>
          <a:sx n="50" d="100"/>
          <a:sy n="50" d="100"/>
        </p:scale>
        <p:origin x="-126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51BA3B4-E2B7-4ED4-BB8C-8F586E04FDF5}" type="slidenum">
              <a:rPr lang="en-GB"/>
              <a:pPr/>
              <a:t>‹#›</a:t>
            </a:fld>
            <a:endParaRPr lang="en-GB"/>
          </a:p>
        </p:txBody>
      </p:sp>
    </p:spTree>
    <p:extLst>
      <p:ext uri="{BB962C8B-B14F-4D97-AF65-F5344CB8AC3E}">
        <p14:creationId xmlns:p14="http://schemas.microsoft.com/office/powerpoint/2010/main" val="754767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2C19D4BA-2BF0-4842-969B-F7648A635D75}" type="slidenum">
              <a:rPr lang="en-GB"/>
              <a:pPr/>
              <a:t>‹#›</a:t>
            </a:fld>
            <a:endParaRPr lang="en-GB"/>
          </a:p>
        </p:txBody>
      </p:sp>
    </p:spTree>
    <p:extLst>
      <p:ext uri="{BB962C8B-B14F-4D97-AF65-F5344CB8AC3E}">
        <p14:creationId xmlns:p14="http://schemas.microsoft.com/office/powerpoint/2010/main" val="3701949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128"/>
                <a:cs typeface="ＭＳ Ｐゴシック" charset="-128"/>
              </a:rPr>
              <a:t>·         </a:t>
            </a:r>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2</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93" charset="0"/>
                <a:ea typeface="MS PGothic" pitchFamily="34" charset="-128"/>
              </a:defRPr>
            </a:lvl1pPr>
            <a:lvl2pPr marL="37871034" indent="-37414566" eaLnBrk="0" hangingPunct="0">
              <a:defRPr sz="1200">
                <a:solidFill>
                  <a:srgbClr val="0F5494"/>
                </a:solidFill>
                <a:latin typeface="Verdana" pitchFamily="-93" charset="0"/>
                <a:ea typeface="MS PGothic" pitchFamily="34" charset="-128"/>
              </a:defRPr>
            </a:lvl2pPr>
            <a:lvl3pPr eaLnBrk="0" hangingPunct="0">
              <a:defRPr sz="1200">
                <a:solidFill>
                  <a:srgbClr val="0F5494"/>
                </a:solidFill>
                <a:latin typeface="Verdana" pitchFamily="-93" charset="0"/>
                <a:ea typeface="MS PGothic" pitchFamily="34" charset="-128"/>
              </a:defRPr>
            </a:lvl3pPr>
            <a:lvl4pPr eaLnBrk="0" hangingPunct="0">
              <a:defRPr sz="1200">
                <a:solidFill>
                  <a:srgbClr val="0F5494"/>
                </a:solidFill>
                <a:latin typeface="Verdana" pitchFamily="-93" charset="0"/>
                <a:ea typeface="MS PGothic" pitchFamily="34" charset="-128"/>
              </a:defRPr>
            </a:lvl4pPr>
            <a:lvl5pPr eaLnBrk="0" hangingPunct="0">
              <a:defRPr sz="1200">
                <a:solidFill>
                  <a:srgbClr val="0F5494"/>
                </a:solidFill>
                <a:latin typeface="Verdana" pitchFamily="-93" charset="0"/>
                <a:ea typeface="MS PGothic" pitchFamily="34" charset="-128"/>
              </a:defRPr>
            </a:lvl5pPr>
            <a:lvl6pPr marL="456468" eaLnBrk="0" fontAlgn="base" hangingPunct="0">
              <a:spcBef>
                <a:spcPct val="0"/>
              </a:spcBef>
              <a:spcAft>
                <a:spcPct val="0"/>
              </a:spcAft>
              <a:defRPr sz="1200">
                <a:solidFill>
                  <a:srgbClr val="0F5494"/>
                </a:solidFill>
                <a:latin typeface="Verdana" pitchFamily="-93" charset="0"/>
                <a:ea typeface="MS PGothic" pitchFamily="34" charset="-128"/>
              </a:defRPr>
            </a:lvl6pPr>
            <a:lvl7pPr marL="912937" eaLnBrk="0" fontAlgn="base" hangingPunct="0">
              <a:spcBef>
                <a:spcPct val="0"/>
              </a:spcBef>
              <a:spcAft>
                <a:spcPct val="0"/>
              </a:spcAft>
              <a:defRPr sz="1200">
                <a:solidFill>
                  <a:srgbClr val="0F5494"/>
                </a:solidFill>
                <a:latin typeface="Verdana" pitchFamily="-93" charset="0"/>
                <a:ea typeface="MS PGothic" pitchFamily="34" charset="-128"/>
              </a:defRPr>
            </a:lvl7pPr>
            <a:lvl8pPr marL="1369405" eaLnBrk="0" fontAlgn="base" hangingPunct="0">
              <a:spcBef>
                <a:spcPct val="0"/>
              </a:spcBef>
              <a:spcAft>
                <a:spcPct val="0"/>
              </a:spcAft>
              <a:defRPr sz="1200">
                <a:solidFill>
                  <a:srgbClr val="0F5494"/>
                </a:solidFill>
                <a:latin typeface="Verdana" pitchFamily="-93" charset="0"/>
                <a:ea typeface="MS PGothic" pitchFamily="34" charset="-128"/>
              </a:defRPr>
            </a:lvl8pPr>
            <a:lvl9pPr marL="1825874" eaLnBrk="0" fontAlgn="base" hangingPunct="0">
              <a:spcBef>
                <a:spcPct val="0"/>
              </a:spcBef>
              <a:spcAft>
                <a:spcPct val="0"/>
              </a:spcAft>
              <a:defRPr sz="1200">
                <a:solidFill>
                  <a:srgbClr val="0F5494"/>
                </a:solidFill>
                <a:latin typeface="Verdana" pitchFamily="-93" charset="0"/>
                <a:ea typeface="MS PGothic" pitchFamily="34" charset="-128"/>
              </a:defRPr>
            </a:lvl9pPr>
          </a:lstStyle>
          <a:p>
            <a:pPr eaLnBrk="1" hangingPunct="1"/>
            <a:fld id="{B5498610-F708-49CB-9B22-74403435233C}" type="slidenum">
              <a:rPr lang="en-GB" altLang="en-US">
                <a:solidFill>
                  <a:schemeClr val="tx1"/>
                </a:solidFill>
                <a:latin typeface="Arial" charset="0"/>
              </a:rPr>
              <a:pPr eaLnBrk="1" hangingPunct="1"/>
              <a:t>13</a:t>
            </a:fld>
            <a:endParaRPr lang="en-GB" altLang="en-US">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579"/>
              </a:spcAft>
              <a:defRPr/>
            </a:pPr>
            <a:r>
              <a:rPr lang="en-US" dirty="0">
                <a:solidFill>
                  <a:srgbClr val="666699"/>
                </a:solidFill>
              </a:rPr>
              <a:t>IPCheM is based on strong strategic partnerships at EU level and beyond.</a:t>
            </a:r>
          </a:p>
          <a:p>
            <a:pPr eaLnBrk="1" fontAlgn="auto" hangingPunct="1">
              <a:spcBef>
                <a:spcPts val="0"/>
              </a:spcBef>
              <a:spcAft>
                <a:spcPts val="579"/>
              </a:spcAft>
              <a:defRPr/>
            </a:pPr>
            <a:endParaRPr lang="en-US" dirty="0">
              <a:solidFill>
                <a:srgbClr val="666699"/>
              </a:solidFill>
            </a:endParaRPr>
          </a:p>
          <a:p>
            <a:pPr eaLnBrk="1" fontAlgn="auto" hangingPunct="1">
              <a:spcBef>
                <a:spcPts val="0"/>
              </a:spcBef>
              <a:spcAft>
                <a:spcPts val="579"/>
              </a:spcAft>
              <a:defRPr/>
            </a:pPr>
            <a:r>
              <a:rPr lang="en-US" dirty="0">
                <a:solidFill>
                  <a:srgbClr val="666699"/>
                </a:solidFill>
              </a:rPr>
              <a:t>Within the EU Commission we have several partners: DG ENV is the Policy Coordinator and member of the Policy Board. DG SANTE, DG RTD are members of the Policy Board. DG JRC is member of the Policy board and it is the Scientific and Technical coordinator of the project.</a:t>
            </a:r>
          </a:p>
          <a:p>
            <a:pPr eaLnBrk="1" fontAlgn="auto" hangingPunct="1">
              <a:spcBef>
                <a:spcPts val="0"/>
              </a:spcBef>
              <a:spcAft>
                <a:spcPts val="579"/>
              </a:spcAft>
              <a:defRPr/>
            </a:pPr>
            <a:endParaRPr lang="en-US" dirty="0">
              <a:solidFill>
                <a:srgbClr val="666699"/>
              </a:solidFill>
            </a:endParaRPr>
          </a:p>
          <a:p>
            <a:pPr eaLnBrk="1" fontAlgn="auto" hangingPunct="1">
              <a:spcBef>
                <a:spcPts val="0"/>
              </a:spcBef>
              <a:spcAft>
                <a:spcPts val="579"/>
              </a:spcAft>
              <a:defRPr/>
            </a:pPr>
            <a:r>
              <a:rPr lang="en-US" dirty="0">
                <a:solidFill>
                  <a:srgbClr val="666699"/>
                </a:solidFill>
              </a:rPr>
              <a:t>Three EU agencies are partners of the IPCHEM projects: EEA, EFSA and ECHA. EEA is responsible for HBM and Environmental modules. EFSA is responsible for the Food and Feed module. The fourth module on Product &amp; Indoor air is coordinated by our Unit.</a:t>
            </a:r>
          </a:p>
          <a:p>
            <a:pPr eaLnBrk="1" fontAlgn="auto" hangingPunct="1">
              <a:spcBef>
                <a:spcPts val="0"/>
              </a:spcBef>
              <a:spcAft>
                <a:spcPts val="579"/>
              </a:spcAft>
              <a:defRPr/>
            </a:pPr>
            <a:endParaRPr lang="en-US" dirty="0">
              <a:solidFill>
                <a:srgbClr val="666699"/>
              </a:solidFill>
            </a:endParaRPr>
          </a:p>
          <a:p>
            <a:pPr eaLnBrk="1" fontAlgn="auto" hangingPunct="1">
              <a:spcBef>
                <a:spcPts val="0"/>
              </a:spcBef>
              <a:spcAft>
                <a:spcPts val="579"/>
              </a:spcAft>
              <a:defRPr/>
            </a:pPr>
            <a:r>
              <a:rPr lang="en-US" dirty="0">
                <a:solidFill>
                  <a:srgbClr val="666699"/>
                </a:solidFill>
              </a:rPr>
              <a:t>At international level we currently have partnerships with OECD and Health Canada.</a:t>
            </a:r>
          </a:p>
          <a:p>
            <a:pPr eaLnBrk="1" fontAlgn="auto" hangingPunct="1">
              <a:spcBef>
                <a:spcPts val="0"/>
              </a:spcBef>
              <a:spcAft>
                <a:spcPts val="579"/>
              </a:spcAft>
              <a:defRPr/>
            </a:pPr>
            <a:endParaRPr lang="en-US" dirty="0">
              <a:solidFill>
                <a:srgbClr val="666699"/>
              </a:solidFill>
            </a:endParaRPr>
          </a:p>
          <a:p>
            <a:pPr eaLnBrk="1" fontAlgn="auto" hangingPunct="1">
              <a:spcBef>
                <a:spcPts val="0"/>
              </a:spcBef>
              <a:spcAft>
                <a:spcPts val="579"/>
              </a:spcAft>
              <a:defRPr/>
            </a:pPr>
            <a:r>
              <a:rPr lang="en-US" dirty="0">
                <a:solidFill>
                  <a:srgbClr val="666699"/>
                </a:solidFill>
              </a:rPr>
              <a:t>We also collaborate with several National monitoring </a:t>
            </a:r>
            <a:r>
              <a:rPr lang="en-US" dirty="0" err="1">
                <a:solidFill>
                  <a:srgbClr val="666699"/>
                </a:solidFill>
              </a:rPr>
              <a:t>programmes</a:t>
            </a:r>
            <a:r>
              <a:rPr lang="en-US" dirty="0">
                <a:solidFill>
                  <a:srgbClr val="666699"/>
                </a:solidFill>
              </a:rPr>
              <a:t>/activities and EU funded projects.</a:t>
            </a:r>
          </a:p>
          <a:p>
            <a:pPr eaLnBrk="1" fontAlgn="auto" hangingPunct="1">
              <a:spcBef>
                <a:spcPts val="0"/>
              </a:spcBef>
              <a:spcAft>
                <a:spcPts val="579"/>
              </a:spcAft>
              <a:defRPr/>
            </a:pPr>
            <a:endParaRPr lang="en-GB" dirty="0">
              <a:solidFill>
                <a:srgbClr val="666699"/>
              </a:solidFill>
            </a:endParaRPr>
          </a:p>
        </p:txBody>
      </p:sp>
      <p:sp>
        <p:nvSpPr>
          <p:cNvPr id="4" name="Date Placeholder 3"/>
          <p:cNvSpPr>
            <a:spLocks noGrp="1"/>
          </p:cNvSpPr>
          <p:nvPr>
            <p:ph type="dt" idx="10"/>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13DC731D-063D-4F7E-8B70-3BCDDAEF4286}" type="slidenum">
              <a:rPr lang="en-US" altLang="en-US">
                <a:solidFill>
                  <a:srgbClr val="000000"/>
                </a:solidFill>
              </a:rPr>
              <a:pPr>
                <a:defRPr/>
              </a:pPr>
              <a:t>14</a:t>
            </a:fld>
            <a:endParaRPr lang="en-US" altLang="en-US">
              <a:solidFill>
                <a:srgbClr val="000000"/>
              </a:solidFill>
            </a:endParaRPr>
          </a:p>
        </p:txBody>
      </p:sp>
    </p:spTree>
    <p:extLst>
      <p:ext uri="{BB962C8B-B14F-4D97-AF65-F5344CB8AC3E}">
        <p14:creationId xmlns:p14="http://schemas.microsoft.com/office/powerpoint/2010/main" val="38959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128"/>
                <a:cs typeface="ＭＳ Ｐゴシック" charset="-128"/>
              </a:rPr>
              <a:t>·         </a:t>
            </a:r>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3</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128"/>
                <a:cs typeface="ＭＳ Ｐゴシック" charset="-128"/>
              </a:rPr>
              <a:t>·         </a:t>
            </a:r>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4</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128"/>
                <a:cs typeface="ＭＳ Ｐゴシック" charset="-128"/>
              </a:rPr>
              <a:t>·         </a:t>
            </a:r>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5</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128"/>
                <a:cs typeface="ＭＳ Ｐゴシック" charset="-128"/>
              </a:rPr>
              <a:t>·         </a:t>
            </a:r>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6</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7</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19D4BA-2BF0-4842-969B-F7648A635D75}" type="slidenum">
              <a:rPr lang="en-GB" smtClean="0"/>
              <a:pPr/>
              <a:t>10</a:t>
            </a:fld>
            <a:endParaRPr lang="en-GB"/>
          </a:p>
        </p:txBody>
      </p:sp>
    </p:spTree>
    <p:extLst>
      <p:ext uri="{BB962C8B-B14F-4D97-AF65-F5344CB8AC3E}">
        <p14:creationId xmlns:p14="http://schemas.microsoft.com/office/powerpoint/2010/main" val="200594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93" charset="0"/>
                <a:ea typeface="MS PGothic" pitchFamily="34" charset="-128"/>
              </a:defRPr>
            </a:lvl1pPr>
            <a:lvl2pPr marL="37871034" indent="-37414566" eaLnBrk="0" hangingPunct="0">
              <a:defRPr sz="1200">
                <a:solidFill>
                  <a:srgbClr val="0F5494"/>
                </a:solidFill>
                <a:latin typeface="Verdana" pitchFamily="-93" charset="0"/>
                <a:ea typeface="MS PGothic" pitchFamily="34" charset="-128"/>
              </a:defRPr>
            </a:lvl2pPr>
            <a:lvl3pPr eaLnBrk="0" hangingPunct="0">
              <a:defRPr sz="1200">
                <a:solidFill>
                  <a:srgbClr val="0F5494"/>
                </a:solidFill>
                <a:latin typeface="Verdana" pitchFamily="-93" charset="0"/>
                <a:ea typeface="MS PGothic" pitchFamily="34" charset="-128"/>
              </a:defRPr>
            </a:lvl3pPr>
            <a:lvl4pPr eaLnBrk="0" hangingPunct="0">
              <a:defRPr sz="1200">
                <a:solidFill>
                  <a:srgbClr val="0F5494"/>
                </a:solidFill>
                <a:latin typeface="Verdana" pitchFamily="-93" charset="0"/>
                <a:ea typeface="MS PGothic" pitchFamily="34" charset="-128"/>
              </a:defRPr>
            </a:lvl4pPr>
            <a:lvl5pPr eaLnBrk="0" hangingPunct="0">
              <a:defRPr sz="1200">
                <a:solidFill>
                  <a:srgbClr val="0F5494"/>
                </a:solidFill>
                <a:latin typeface="Verdana" pitchFamily="-93" charset="0"/>
                <a:ea typeface="MS PGothic" pitchFamily="34" charset="-128"/>
              </a:defRPr>
            </a:lvl5pPr>
            <a:lvl6pPr marL="456468" eaLnBrk="0" fontAlgn="base" hangingPunct="0">
              <a:spcBef>
                <a:spcPct val="0"/>
              </a:spcBef>
              <a:spcAft>
                <a:spcPct val="0"/>
              </a:spcAft>
              <a:defRPr sz="1200">
                <a:solidFill>
                  <a:srgbClr val="0F5494"/>
                </a:solidFill>
                <a:latin typeface="Verdana" pitchFamily="-93" charset="0"/>
                <a:ea typeface="MS PGothic" pitchFamily="34" charset="-128"/>
              </a:defRPr>
            </a:lvl6pPr>
            <a:lvl7pPr marL="912937" eaLnBrk="0" fontAlgn="base" hangingPunct="0">
              <a:spcBef>
                <a:spcPct val="0"/>
              </a:spcBef>
              <a:spcAft>
                <a:spcPct val="0"/>
              </a:spcAft>
              <a:defRPr sz="1200">
                <a:solidFill>
                  <a:srgbClr val="0F5494"/>
                </a:solidFill>
                <a:latin typeface="Verdana" pitchFamily="-93" charset="0"/>
                <a:ea typeface="MS PGothic" pitchFamily="34" charset="-128"/>
              </a:defRPr>
            </a:lvl7pPr>
            <a:lvl8pPr marL="1369405" eaLnBrk="0" fontAlgn="base" hangingPunct="0">
              <a:spcBef>
                <a:spcPct val="0"/>
              </a:spcBef>
              <a:spcAft>
                <a:spcPct val="0"/>
              </a:spcAft>
              <a:defRPr sz="1200">
                <a:solidFill>
                  <a:srgbClr val="0F5494"/>
                </a:solidFill>
                <a:latin typeface="Verdana" pitchFamily="-93" charset="0"/>
                <a:ea typeface="MS PGothic" pitchFamily="34" charset="-128"/>
              </a:defRPr>
            </a:lvl8pPr>
            <a:lvl9pPr marL="1825874" eaLnBrk="0" fontAlgn="base" hangingPunct="0">
              <a:spcBef>
                <a:spcPct val="0"/>
              </a:spcBef>
              <a:spcAft>
                <a:spcPct val="0"/>
              </a:spcAft>
              <a:defRPr sz="1200">
                <a:solidFill>
                  <a:srgbClr val="0F5494"/>
                </a:solidFill>
                <a:latin typeface="Verdana" pitchFamily="-93" charset="0"/>
                <a:ea typeface="MS PGothic" pitchFamily="34" charset="-128"/>
              </a:defRPr>
            </a:lvl9pPr>
          </a:lstStyle>
          <a:p>
            <a:pPr eaLnBrk="1" hangingPunct="1"/>
            <a:fld id="{B5498610-F708-49CB-9B22-74403435233C}" type="slidenum">
              <a:rPr lang="en-GB" altLang="en-US">
                <a:solidFill>
                  <a:schemeClr val="tx1"/>
                </a:solidFill>
                <a:latin typeface="Arial" charset="0"/>
              </a:rPr>
              <a:pPr eaLnBrk="1" hangingPunct="1"/>
              <a:t>11</a:t>
            </a:fld>
            <a:endParaRPr lang="en-GB" altLang="en-US">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93" charset="0"/>
                <a:ea typeface="MS PGothic" pitchFamily="34" charset="-128"/>
              </a:defRPr>
            </a:lvl1pPr>
            <a:lvl2pPr marL="37871034" indent="-37414566" eaLnBrk="0" hangingPunct="0">
              <a:defRPr sz="1200">
                <a:solidFill>
                  <a:srgbClr val="0F5494"/>
                </a:solidFill>
                <a:latin typeface="Verdana" pitchFamily="-93" charset="0"/>
                <a:ea typeface="MS PGothic" pitchFamily="34" charset="-128"/>
              </a:defRPr>
            </a:lvl2pPr>
            <a:lvl3pPr eaLnBrk="0" hangingPunct="0">
              <a:defRPr sz="1200">
                <a:solidFill>
                  <a:srgbClr val="0F5494"/>
                </a:solidFill>
                <a:latin typeface="Verdana" pitchFamily="-93" charset="0"/>
                <a:ea typeface="MS PGothic" pitchFamily="34" charset="-128"/>
              </a:defRPr>
            </a:lvl3pPr>
            <a:lvl4pPr eaLnBrk="0" hangingPunct="0">
              <a:defRPr sz="1200">
                <a:solidFill>
                  <a:srgbClr val="0F5494"/>
                </a:solidFill>
                <a:latin typeface="Verdana" pitchFamily="-93" charset="0"/>
                <a:ea typeface="MS PGothic" pitchFamily="34" charset="-128"/>
              </a:defRPr>
            </a:lvl4pPr>
            <a:lvl5pPr eaLnBrk="0" hangingPunct="0">
              <a:defRPr sz="1200">
                <a:solidFill>
                  <a:srgbClr val="0F5494"/>
                </a:solidFill>
                <a:latin typeface="Verdana" pitchFamily="-93" charset="0"/>
                <a:ea typeface="MS PGothic" pitchFamily="34" charset="-128"/>
              </a:defRPr>
            </a:lvl5pPr>
            <a:lvl6pPr marL="456468" eaLnBrk="0" fontAlgn="base" hangingPunct="0">
              <a:spcBef>
                <a:spcPct val="0"/>
              </a:spcBef>
              <a:spcAft>
                <a:spcPct val="0"/>
              </a:spcAft>
              <a:defRPr sz="1200">
                <a:solidFill>
                  <a:srgbClr val="0F5494"/>
                </a:solidFill>
                <a:latin typeface="Verdana" pitchFamily="-93" charset="0"/>
                <a:ea typeface="MS PGothic" pitchFamily="34" charset="-128"/>
              </a:defRPr>
            </a:lvl6pPr>
            <a:lvl7pPr marL="912937" eaLnBrk="0" fontAlgn="base" hangingPunct="0">
              <a:spcBef>
                <a:spcPct val="0"/>
              </a:spcBef>
              <a:spcAft>
                <a:spcPct val="0"/>
              </a:spcAft>
              <a:defRPr sz="1200">
                <a:solidFill>
                  <a:srgbClr val="0F5494"/>
                </a:solidFill>
                <a:latin typeface="Verdana" pitchFamily="-93" charset="0"/>
                <a:ea typeface="MS PGothic" pitchFamily="34" charset="-128"/>
              </a:defRPr>
            </a:lvl7pPr>
            <a:lvl8pPr marL="1369405" eaLnBrk="0" fontAlgn="base" hangingPunct="0">
              <a:spcBef>
                <a:spcPct val="0"/>
              </a:spcBef>
              <a:spcAft>
                <a:spcPct val="0"/>
              </a:spcAft>
              <a:defRPr sz="1200">
                <a:solidFill>
                  <a:srgbClr val="0F5494"/>
                </a:solidFill>
                <a:latin typeface="Verdana" pitchFamily="-93" charset="0"/>
                <a:ea typeface="MS PGothic" pitchFamily="34" charset="-128"/>
              </a:defRPr>
            </a:lvl8pPr>
            <a:lvl9pPr marL="1825874" eaLnBrk="0" fontAlgn="base" hangingPunct="0">
              <a:spcBef>
                <a:spcPct val="0"/>
              </a:spcBef>
              <a:spcAft>
                <a:spcPct val="0"/>
              </a:spcAft>
              <a:defRPr sz="1200">
                <a:solidFill>
                  <a:srgbClr val="0F5494"/>
                </a:solidFill>
                <a:latin typeface="Verdana" pitchFamily="-93" charset="0"/>
                <a:ea typeface="MS PGothic" pitchFamily="34" charset="-128"/>
              </a:defRPr>
            </a:lvl9pPr>
          </a:lstStyle>
          <a:p>
            <a:pPr eaLnBrk="1" hangingPunct="1"/>
            <a:fld id="{B5498610-F708-49CB-9B22-74403435233C}" type="slidenum">
              <a:rPr lang="en-GB" altLang="en-US">
                <a:solidFill>
                  <a:schemeClr val="tx1"/>
                </a:solidFill>
                <a:latin typeface="Arial" charset="0"/>
              </a:rPr>
              <a:pPr eaLnBrk="1" hangingPunct="1"/>
              <a:t>12</a:t>
            </a:fld>
            <a:endParaRPr lang="en-GB" altLang="en-US">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36F21BB-7C69-4C4B-A6D3-D8B92E1B1419}" type="slidenum">
              <a:rPr lang="en-GB"/>
              <a:pPr/>
              <a:t>‹#›</a:t>
            </a:fld>
            <a:endParaRPr lang="en-GB"/>
          </a:p>
        </p:txBody>
      </p:sp>
    </p:spTree>
    <p:extLst>
      <p:ext uri="{BB962C8B-B14F-4D97-AF65-F5344CB8AC3E}">
        <p14:creationId xmlns:p14="http://schemas.microsoft.com/office/powerpoint/2010/main" val="261027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43BFCBF-EF47-4FD7-A0F4-772B3307C8DC}" type="slidenum">
              <a:rPr lang="en-GB"/>
              <a:pPr/>
              <a:t>‹#›</a:t>
            </a:fld>
            <a:endParaRPr lang="en-GB"/>
          </a:p>
        </p:txBody>
      </p:sp>
    </p:spTree>
    <p:extLst>
      <p:ext uri="{BB962C8B-B14F-4D97-AF65-F5344CB8AC3E}">
        <p14:creationId xmlns:p14="http://schemas.microsoft.com/office/powerpoint/2010/main" val="226617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C16CB22-2B22-4961-804B-BC1675FC6342}" type="slidenum">
              <a:rPr lang="en-GB"/>
              <a:pPr/>
              <a:t>‹#›</a:t>
            </a:fld>
            <a:endParaRPr lang="en-GB"/>
          </a:p>
        </p:txBody>
      </p:sp>
    </p:spTree>
    <p:extLst>
      <p:ext uri="{BB962C8B-B14F-4D97-AF65-F5344CB8AC3E}">
        <p14:creationId xmlns:p14="http://schemas.microsoft.com/office/powerpoint/2010/main" val="159787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C6DB4D1-FB6D-409B-BA6E-09EDC9890ECB}" type="slidenum">
              <a:rPr lang="en-GB"/>
              <a:pPr/>
              <a:t>‹#›</a:t>
            </a:fld>
            <a:endParaRPr lang="en-GB"/>
          </a:p>
        </p:txBody>
      </p:sp>
    </p:spTree>
    <p:extLst>
      <p:ext uri="{BB962C8B-B14F-4D97-AF65-F5344CB8AC3E}">
        <p14:creationId xmlns:p14="http://schemas.microsoft.com/office/powerpoint/2010/main" val="2713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E56A0F6-0816-401E-B208-1DC19993B81F}" type="slidenum">
              <a:rPr lang="en-GB"/>
              <a:pPr/>
              <a:t>‹#›</a:t>
            </a:fld>
            <a:endParaRPr lang="en-GB"/>
          </a:p>
        </p:txBody>
      </p:sp>
    </p:spTree>
    <p:extLst>
      <p:ext uri="{BB962C8B-B14F-4D97-AF65-F5344CB8AC3E}">
        <p14:creationId xmlns:p14="http://schemas.microsoft.com/office/powerpoint/2010/main" val="298164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0B2ED7B-5EA7-4671-B15D-F0C3D5B3E7BE}" type="slidenum">
              <a:rPr lang="en-GB"/>
              <a:pPr/>
              <a:t>‹#›</a:t>
            </a:fld>
            <a:endParaRPr lang="en-GB"/>
          </a:p>
        </p:txBody>
      </p:sp>
    </p:spTree>
    <p:extLst>
      <p:ext uri="{BB962C8B-B14F-4D97-AF65-F5344CB8AC3E}">
        <p14:creationId xmlns:p14="http://schemas.microsoft.com/office/powerpoint/2010/main" val="171430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6A89DE9-DA91-4C49-A6DD-64B246AF2BCA}" type="slidenum">
              <a:rPr lang="en-GB"/>
              <a:pPr/>
              <a:t>‹#›</a:t>
            </a:fld>
            <a:endParaRPr lang="en-GB"/>
          </a:p>
        </p:txBody>
      </p:sp>
    </p:spTree>
    <p:extLst>
      <p:ext uri="{BB962C8B-B14F-4D97-AF65-F5344CB8AC3E}">
        <p14:creationId xmlns:p14="http://schemas.microsoft.com/office/powerpoint/2010/main" val="281637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F77D197D-1A70-46C2-9103-C96E6E1C88DB}" type="slidenum">
              <a:rPr lang="en-GB"/>
              <a:pPr/>
              <a:t>‹#›</a:t>
            </a:fld>
            <a:endParaRPr lang="en-GB"/>
          </a:p>
        </p:txBody>
      </p:sp>
    </p:spTree>
    <p:extLst>
      <p:ext uri="{BB962C8B-B14F-4D97-AF65-F5344CB8AC3E}">
        <p14:creationId xmlns:p14="http://schemas.microsoft.com/office/powerpoint/2010/main" val="230354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2EBB814F-0DFE-455D-8836-3D86331BC5F7}" type="slidenum">
              <a:rPr lang="en-GB"/>
              <a:pPr/>
              <a:t>‹#›</a:t>
            </a:fld>
            <a:endParaRPr lang="en-GB"/>
          </a:p>
        </p:txBody>
      </p:sp>
    </p:spTree>
    <p:extLst>
      <p:ext uri="{BB962C8B-B14F-4D97-AF65-F5344CB8AC3E}">
        <p14:creationId xmlns:p14="http://schemas.microsoft.com/office/powerpoint/2010/main" val="394665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1832D66-09DB-4CA1-AB9A-D369B2C3C842}" type="slidenum">
              <a:rPr lang="en-GB"/>
              <a:pPr/>
              <a:t>‹#›</a:t>
            </a:fld>
            <a:endParaRPr lang="en-GB"/>
          </a:p>
        </p:txBody>
      </p:sp>
    </p:spTree>
    <p:extLst>
      <p:ext uri="{BB962C8B-B14F-4D97-AF65-F5344CB8AC3E}">
        <p14:creationId xmlns:p14="http://schemas.microsoft.com/office/powerpoint/2010/main" val="283136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A5D83F9-9C84-45B4-92C1-DA27300A97D1}" type="slidenum">
              <a:rPr lang="en-GB"/>
              <a:pPr/>
              <a:t>‹#›</a:t>
            </a:fld>
            <a:endParaRPr lang="en-GB"/>
          </a:p>
        </p:txBody>
      </p:sp>
    </p:spTree>
    <p:extLst>
      <p:ext uri="{BB962C8B-B14F-4D97-AF65-F5344CB8AC3E}">
        <p14:creationId xmlns:p14="http://schemas.microsoft.com/office/powerpoint/2010/main" val="205994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CEF696C0-F8F4-4FBB-BE4A-DFDD41688655}"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charset="0"/>
        </a:defRPr>
      </a:lvl6pPr>
      <a:lvl7pPr marL="1273175" algn="l" rtl="0" fontAlgn="base">
        <a:spcBef>
          <a:spcPct val="0"/>
        </a:spcBef>
        <a:spcAft>
          <a:spcPct val="0"/>
        </a:spcAft>
        <a:defRPr sz="3000" b="1">
          <a:solidFill>
            <a:srgbClr val="0F5494"/>
          </a:solidFill>
          <a:latin typeface="Verdana" charset="0"/>
        </a:defRPr>
      </a:lvl7pPr>
      <a:lvl8pPr marL="1730375" algn="l" rtl="0" fontAlgn="base">
        <a:spcBef>
          <a:spcPct val="0"/>
        </a:spcBef>
        <a:spcAft>
          <a:spcPct val="0"/>
        </a:spcAft>
        <a:defRPr sz="3000" b="1">
          <a:solidFill>
            <a:srgbClr val="0F5494"/>
          </a:solidFill>
          <a:latin typeface="Verdana" charset="0"/>
        </a:defRPr>
      </a:lvl8pPr>
      <a:lvl9pPr marL="2187575" algn="l" rtl="0" fontAlgn="base">
        <a:spcBef>
          <a:spcPct val="0"/>
        </a:spcBef>
        <a:spcAft>
          <a:spcPct val="0"/>
        </a:spcAft>
        <a:defRPr sz="3000" b="1">
          <a:solidFill>
            <a:srgbClr val="0F5494"/>
          </a:solidFill>
          <a:latin typeface="Verdana"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sz="2000">
          <a:solidFill>
            <a:schemeClr val="tx1"/>
          </a:solidFill>
          <a:latin typeface="Arial"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jpe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ctrTitle"/>
          </p:nvPr>
        </p:nvSpPr>
        <p:spPr>
          <a:xfrm>
            <a:off x="467544" y="1988840"/>
            <a:ext cx="6912768" cy="3083098"/>
          </a:xfrm>
        </p:spPr>
        <p:txBody>
          <a:bodyPr/>
          <a:lstStyle/>
          <a:p>
            <a:pPr indent="0" eaLnBrk="1" hangingPunct="1"/>
            <a:r>
              <a:rPr lang="en-GB" sz="3900" dirty="0" smtClean="0">
                <a:ea typeface="ＭＳ Ｐゴシック" pitchFamily="34" charset="-128"/>
              </a:rPr>
              <a:t>Some reflections in relation </a:t>
            </a:r>
            <a:r>
              <a:rPr lang="en-GB" sz="3900" dirty="0" smtClean="0">
                <a:ea typeface="ＭＳ Ｐゴシック" pitchFamily="34" charset="-128"/>
              </a:rPr>
              <a:t>to </a:t>
            </a:r>
            <a:r>
              <a:rPr lang="en-GB" sz="3900" dirty="0" err="1" smtClean="0">
                <a:ea typeface="ＭＳ Ｐゴシック" pitchFamily="34" charset="-128"/>
              </a:rPr>
              <a:t>ERBFacility</a:t>
            </a:r>
            <a:endParaRPr lang="en-GB" sz="3900" dirty="0" smtClean="0">
              <a:ea typeface="ＭＳ Ｐゴシック" pitchFamily="34" charset="-128"/>
            </a:endParaRPr>
          </a:p>
        </p:txBody>
      </p:sp>
      <p:sp>
        <p:nvSpPr>
          <p:cNvPr id="15364" name="Rectangle 7"/>
          <p:cNvSpPr>
            <a:spLocks noChangeArrowheads="1"/>
          </p:cNvSpPr>
          <p:nvPr/>
        </p:nvSpPr>
        <p:spPr bwMode="auto">
          <a:xfrm>
            <a:off x="4631374" y="5589240"/>
            <a:ext cx="426110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175"/>
            <a:r>
              <a:rPr lang="en-GB" sz="1800" b="1" dirty="0" smtClean="0">
                <a:solidFill>
                  <a:schemeClr val="bg1"/>
                </a:solidFill>
              </a:rPr>
              <a:t>Peter Korytar, DG Environment</a:t>
            </a:r>
          </a:p>
          <a:p>
            <a:pPr marL="3175"/>
            <a:r>
              <a:rPr lang="en-GB" sz="1800" b="1" dirty="0" smtClean="0">
                <a:solidFill>
                  <a:schemeClr val="bg1"/>
                </a:solidFill>
              </a:rPr>
              <a:t>19 February 2018, Ciudad Real</a:t>
            </a:r>
            <a:endParaRPr lang="en-GB" sz="1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Benefits of  IPCHEM</a:t>
            </a:r>
            <a:endParaRPr lang="en-GB" altLang="zh-CN" sz="3000" b="1" dirty="0"/>
          </a:p>
        </p:txBody>
      </p:sp>
      <p:sp>
        <p:nvSpPr>
          <p:cNvPr id="12" name="Rectangle 3"/>
          <p:cNvSpPr txBox="1">
            <a:spLocks noChangeArrowheads="1"/>
          </p:cNvSpPr>
          <p:nvPr/>
        </p:nvSpPr>
        <p:spPr bwMode="auto">
          <a:xfrm>
            <a:off x="533400" y="2492896"/>
            <a:ext cx="8077200" cy="44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3038" lvl="0" indent="-173038" eaLnBrk="0" hangingPunct="0">
              <a:spcBef>
                <a:spcPct val="20000"/>
              </a:spcBef>
              <a:spcAft>
                <a:spcPts val="600"/>
              </a:spcAft>
              <a:buClr>
                <a:srgbClr val="0F5494"/>
              </a:buClr>
              <a:buSzPct val="110000"/>
              <a:buFont typeface="Arial" panose="020B0604020202020204" pitchFamily="34" charset="0"/>
              <a:buChar char="•"/>
              <a:tabLst>
                <a:tab pos="439738" algn="l"/>
              </a:tabLst>
            </a:pPr>
            <a:r>
              <a:rPr kumimoji="0" lang="en-US" sz="1800" b="0"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Improves</a:t>
            </a:r>
            <a:endParaRPr kumimoji="0" lang="en-US" sz="1800" b="0" i="0" u="none" strike="noStrike" kern="0" cap="none" spc="0" normalizeH="0" noProof="0" dirty="0" smtClean="0">
              <a:ln>
                <a:noFill/>
              </a:ln>
              <a:solidFill>
                <a:srgbClr val="0F5494"/>
              </a:solidFill>
              <a:effectLst/>
              <a:uLnTx/>
              <a:uFillTx/>
              <a:latin typeface="+mn-lt"/>
              <a:ea typeface="ＭＳ Ｐゴシック" pitchFamily="34" charset="-128"/>
              <a:cs typeface="ＭＳ Ｐゴシック" charset="-128"/>
            </a:endParaRPr>
          </a:p>
          <a:p>
            <a:pPr marL="993775" lvl="2" indent="-157163" eaLnBrk="0" hangingPunct="0">
              <a:spcBef>
                <a:spcPct val="20000"/>
              </a:spcBef>
              <a:spcAft>
                <a:spcPts val="1800"/>
              </a:spcAft>
              <a:buClr>
                <a:srgbClr val="0F5494"/>
              </a:buClr>
              <a:buSzPct val="110000"/>
              <a:buFont typeface="Arial" panose="020B0604020202020204" pitchFamily="34" charset="0"/>
              <a:buChar char="•"/>
              <a:tabLst>
                <a:tab pos="439738" algn="l"/>
              </a:tabLst>
              <a:defRPr/>
            </a:pPr>
            <a:r>
              <a:rPr lang="en-US" sz="1600" b="1" i="1" kern="0" baseline="0" dirty="0" smtClean="0">
                <a:latin typeface="+mn-lt"/>
                <a:cs typeface="ＭＳ Ｐゴシック" charset="-128"/>
              </a:rPr>
              <a:t>Risk</a:t>
            </a:r>
            <a:r>
              <a:rPr lang="en-US" sz="1600" b="1" i="1" kern="0" dirty="0" smtClean="0">
                <a:latin typeface="+mn-lt"/>
                <a:cs typeface="ＭＳ Ｐゴシック" charset="-128"/>
              </a:rPr>
              <a:t> assessment; </a:t>
            </a:r>
            <a:r>
              <a:rPr lang="en-US" sz="1600" b="1" i="1" kern="0" dirty="0" err="1">
                <a:latin typeface="+mn-lt"/>
                <a:cs typeface="ＭＳ Ｐゴシック" charset="-128"/>
              </a:rPr>
              <a:t>P</a:t>
            </a:r>
            <a:r>
              <a:rPr lang="en-US" sz="1600" b="1" i="1" kern="0" dirty="0" err="1" smtClean="0">
                <a:latin typeface="+mn-lt"/>
                <a:cs typeface="ＭＳ Ｐゴシック" charset="-128"/>
              </a:rPr>
              <a:t>rioritisation</a:t>
            </a:r>
            <a:r>
              <a:rPr lang="en-US" sz="1600" b="1" i="1" kern="0" dirty="0" smtClean="0">
                <a:latin typeface="+mn-lt"/>
                <a:cs typeface="ＭＳ Ｐゴシック" charset="-128"/>
              </a:rPr>
              <a:t> of chemicals; Validation of exposure and deposition models; Policy effectiveness evaluation; State of environment evaluation </a:t>
            </a:r>
            <a:endParaRPr lang="en-US" sz="1600" b="1" i="1" kern="0" baseline="0" dirty="0" smtClean="0">
              <a:latin typeface="+mn-lt"/>
              <a:cs typeface="ＭＳ Ｐゴシック" charset="-128"/>
            </a:endParaRPr>
          </a:p>
          <a:p>
            <a:pPr marL="173038" marR="0" lvl="0" indent="-173038" algn="l" defTabSz="914400" rtl="0" eaLnBrk="0" fontAlgn="base" latinLnBrk="0" hangingPunct="0">
              <a:lnSpc>
                <a:spcPct val="100000"/>
              </a:lnSpc>
              <a:spcBef>
                <a:spcPct val="20000"/>
              </a:spcBef>
              <a:spcAft>
                <a:spcPts val="600"/>
              </a:spcAft>
              <a:buClr>
                <a:srgbClr val="0F5494"/>
              </a:buClr>
              <a:buSzPct val="110000"/>
              <a:buFont typeface="Arial" panose="020B0604020202020204" pitchFamily="34" charset="0"/>
              <a:buChar char="•"/>
              <a:tabLst>
                <a:tab pos="439738" algn="l"/>
              </a:tabLst>
              <a:defRPr/>
            </a:pPr>
            <a:r>
              <a:rPr lang="en-US" sz="1800" kern="0" baseline="0" dirty="0" smtClean="0">
                <a:latin typeface="+mn-lt"/>
                <a:cs typeface="ＭＳ Ｐゴシック" charset="-128"/>
              </a:rPr>
              <a:t>Enables</a:t>
            </a:r>
            <a:endParaRPr lang="en-US" sz="1800" kern="0" dirty="0" smtClean="0">
              <a:latin typeface="+mn-lt"/>
              <a:cs typeface="ＭＳ Ｐゴシック" charset="-128"/>
            </a:endParaRPr>
          </a:p>
          <a:p>
            <a:pPr marL="993775" lvl="2" indent="-157163" eaLnBrk="0" hangingPunct="0">
              <a:spcBef>
                <a:spcPct val="20000"/>
              </a:spcBef>
              <a:spcAft>
                <a:spcPts val="1800"/>
              </a:spcAft>
              <a:buClr>
                <a:srgbClr val="0F5494"/>
              </a:buClr>
              <a:buSzPct val="110000"/>
              <a:buFont typeface="Arial" panose="020B0604020202020204" pitchFamily="34" charset="0"/>
              <a:buChar char="•"/>
              <a:tabLst>
                <a:tab pos="439738" algn="l"/>
              </a:tabLst>
              <a:defRPr/>
            </a:pPr>
            <a:r>
              <a:rPr kumimoji="0" lang="en-US" sz="1600" b="1" i="1"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Risk assessment of combination effects; Early warning system; Alert system between environment and food; Correlation assessments</a:t>
            </a:r>
            <a:r>
              <a:rPr kumimoji="0" lang="en-US" sz="1600" b="1" i="1" u="none" strike="noStrike" kern="0" cap="none" spc="0" normalizeH="0" noProof="0" dirty="0" smtClean="0">
                <a:ln>
                  <a:noFill/>
                </a:ln>
                <a:solidFill>
                  <a:srgbClr val="0F5494"/>
                </a:solidFill>
                <a:effectLst/>
                <a:uLnTx/>
                <a:uFillTx/>
                <a:latin typeface="+mn-lt"/>
                <a:ea typeface="ＭＳ Ｐゴシック" pitchFamily="34" charset="-128"/>
                <a:cs typeface="ＭＳ Ｐゴシック" charset="-128"/>
              </a:rPr>
              <a:t> </a:t>
            </a:r>
            <a:endParaRPr kumimoji="0" lang="en-US" sz="1600" b="1" i="1"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endParaRPr>
          </a:p>
          <a:p>
            <a:pPr marL="173038" marR="0" lvl="0" indent="-173038" algn="l" defTabSz="914400" rtl="0" eaLnBrk="0" fontAlgn="base" latinLnBrk="0" hangingPunct="0">
              <a:lnSpc>
                <a:spcPct val="100000"/>
              </a:lnSpc>
              <a:spcBef>
                <a:spcPct val="20000"/>
              </a:spcBef>
              <a:spcAft>
                <a:spcPts val="600"/>
              </a:spcAft>
              <a:buClr>
                <a:srgbClr val="0F5494"/>
              </a:buClr>
              <a:buSzPct val="110000"/>
              <a:buFont typeface="Arial" panose="020B0604020202020204" pitchFamily="34" charset="0"/>
              <a:buChar char="•"/>
              <a:tabLst>
                <a:tab pos="439738" algn="l"/>
              </a:tabLst>
              <a:defRPr/>
            </a:pPr>
            <a:r>
              <a:rPr kumimoji="0" lang="en-US" sz="1800" b="0"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Saves</a:t>
            </a:r>
          </a:p>
          <a:p>
            <a:pPr marL="993775" lvl="2" indent="-157163" eaLnBrk="0" hangingPunct="0">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1600" b="1" i="1"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Resources for data collections</a:t>
            </a:r>
            <a:r>
              <a:rPr kumimoji="0" lang="en-US" sz="1600" b="1" i="1" u="none" strike="noStrike" kern="0" cap="none" spc="0" normalizeH="0" noProof="0" dirty="0" smtClean="0">
                <a:ln>
                  <a:noFill/>
                </a:ln>
                <a:solidFill>
                  <a:srgbClr val="0F5494"/>
                </a:solidFill>
                <a:effectLst/>
                <a:uLnTx/>
                <a:uFillTx/>
                <a:latin typeface="+mn-lt"/>
                <a:ea typeface="ＭＳ Ｐゴシック" pitchFamily="34" charset="-128"/>
                <a:cs typeface="ＭＳ Ｐゴシック" charset="-128"/>
              </a:rPr>
              <a:t> and data storing; Burden for reporting;</a:t>
            </a:r>
            <a:r>
              <a:rPr kumimoji="0" lang="en-US" sz="1600" b="1" i="0" u="none" strike="noStrike" kern="0" cap="none" spc="0" normalizeH="0" noProof="0" dirty="0" smtClean="0">
                <a:ln>
                  <a:noFill/>
                </a:ln>
                <a:solidFill>
                  <a:srgbClr val="0F5494"/>
                </a:solidFill>
                <a:effectLst/>
                <a:uLnTx/>
                <a:uFillTx/>
                <a:latin typeface="+mn-lt"/>
                <a:ea typeface="ＭＳ Ｐゴシック" pitchFamily="34" charset="-128"/>
                <a:cs typeface="ＭＳ Ｐゴシック" charset="-128"/>
              </a:rPr>
              <a:t> </a:t>
            </a:r>
            <a:endParaRPr kumimoji="0" lang="en-US" sz="16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endParaRPr>
          </a:p>
          <a:p>
            <a:pPr marL="355600" marR="0" lvl="0" indent="-355600" algn="l" defTabSz="914400" rtl="0" eaLnBrk="0" fontAlgn="base" latinLnBrk="0" hangingPunct="0">
              <a:lnSpc>
                <a:spcPct val="100000"/>
              </a:lnSpc>
              <a:spcBef>
                <a:spcPct val="20000"/>
              </a:spcBef>
              <a:spcAft>
                <a:spcPct val="20000"/>
              </a:spcAft>
              <a:buClr>
                <a:srgbClr val="0F5494"/>
              </a:buClr>
              <a:buSzPct val="110000"/>
              <a:tabLst>
                <a:tab pos="439738" algn="l"/>
              </a:tabLst>
              <a:defRPr/>
            </a:pPr>
            <a:endParaRPr kumimoji="0" lang="en-US" sz="2500" b="0"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endParaRPr>
          </a:p>
        </p:txBody>
      </p:sp>
    </p:spTree>
    <p:extLst>
      <p:ext uri="{BB962C8B-B14F-4D97-AF65-F5344CB8AC3E}">
        <p14:creationId xmlns:p14="http://schemas.microsoft.com/office/powerpoint/2010/main" val="345970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eaLnBrk="0" hangingPunct="0">
              <a:defRPr sz="1200">
                <a:solidFill>
                  <a:srgbClr val="0F5494"/>
                </a:solidFill>
                <a:latin typeface="Verdana" pitchFamily="-93" charset="0"/>
                <a:ea typeface="MS PGothic" pitchFamily="34" charset="-128"/>
              </a:defRPr>
            </a:lvl1pPr>
            <a:lvl2pPr marL="37931725" indent="-37474525" eaLnBrk="0" hangingPunct="0">
              <a:defRPr sz="1200">
                <a:solidFill>
                  <a:srgbClr val="0F5494"/>
                </a:solidFill>
                <a:latin typeface="Verdana" pitchFamily="-93" charset="0"/>
                <a:ea typeface="MS PGothic" pitchFamily="34" charset="-128"/>
              </a:defRPr>
            </a:lvl2pPr>
            <a:lvl3pPr eaLnBrk="0" hangingPunct="0">
              <a:defRPr sz="1200">
                <a:solidFill>
                  <a:srgbClr val="0F5494"/>
                </a:solidFill>
                <a:latin typeface="Verdana" pitchFamily="-93" charset="0"/>
                <a:ea typeface="MS PGothic" pitchFamily="34" charset="-128"/>
              </a:defRPr>
            </a:lvl3pPr>
            <a:lvl4pPr eaLnBrk="0" hangingPunct="0">
              <a:defRPr sz="1200">
                <a:solidFill>
                  <a:srgbClr val="0F5494"/>
                </a:solidFill>
                <a:latin typeface="Verdana" pitchFamily="-93" charset="0"/>
                <a:ea typeface="MS PGothic" pitchFamily="34" charset="-128"/>
              </a:defRPr>
            </a:lvl4pPr>
            <a:lvl5pPr eaLnBrk="0" hangingPunct="0">
              <a:defRPr sz="1200">
                <a:solidFill>
                  <a:srgbClr val="0F5494"/>
                </a:solidFill>
                <a:latin typeface="Verdana" pitchFamily="-93" charset="0"/>
                <a:ea typeface="MS PGothic" pitchFamily="34" charset="-128"/>
              </a:defRPr>
            </a:lvl5pPr>
            <a:lvl6pPr marL="457200" eaLnBrk="0" fontAlgn="base" hangingPunct="0">
              <a:spcBef>
                <a:spcPct val="0"/>
              </a:spcBef>
              <a:spcAft>
                <a:spcPct val="0"/>
              </a:spcAft>
              <a:defRPr sz="1200">
                <a:solidFill>
                  <a:srgbClr val="0F5494"/>
                </a:solidFill>
                <a:latin typeface="Verdana" pitchFamily="-93" charset="0"/>
                <a:ea typeface="MS PGothic" pitchFamily="34" charset="-128"/>
              </a:defRPr>
            </a:lvl6pPr>
            <a:lvl7pPr marL="914400" eaLnBrk="0" fontAlgn="base" hangingPunct="0">
              <a:spcBef>
                <a:spcPct val="0"/>
              </a:spcBef>
              <a:spcAft>
                <a:spcPct val="0"/>
              </a:spcAft>
              <a:defRPr sz="1200">
                <a:solidFill>
                  <a:srgbClr val="0F5494"/>
                </a:solidFill>
                <a:latin typeface="Verdana" pitchFamily="-93" charset="0"/>
                <a:ea typeface="MS PGothic" pitchFamily="34" charset="-128"/>
              </a:defRPr>
            </a:lvl7pPr>
            <a:lvl8pPr marL="1371600" eaLnBrk="0" fontAlgn="base" hangingPunct="0">
              <a:spcBef>
                <a:spcPct val="0"/>
              </a:spcBef>
              <a:spcAft>
                <a:spcPct val="0"/>
              </a:spcAft>
              <a:defRPr sz="1200">
                <a:solidFill>
                  <a:srgbClr val="0F5494"/>
                </a:solidFill>
                <a:latin typeface="Verdana" pitchFamily="-93" charset="0"/>
                <a:ea typeface="MS PGothic" pitchFamily="34" charset="-128"/>
              </a:defRPr>
            </a:lvl8pPr>
            <a:lvl9pPr marL="1828800" eaLnBrk="0" fontAlgn="base" hangingPunct="0">
              <a:spcBef>
                <a:spcPct val="0"/>
              </a:spcBef>
              <a:spcAft>
                <a:spcPct val="0"/>
              </a:spcAft>
              <a:defRPr sz="1200">
                <a:solidFill>
                  <a:srgbClr val="0F5494"/>
                </a:solidFill>
                <a:latin typeface="Verdana" pitchFamily="-93" charset="0"/>
                <a:ea typeface="MS PGothic" pitchFamily="34" charset="-128"/>
              </a:defRPr>
            </a:lvl9pPr>
          </a:lstStyle>
          <a:p>
            <a:pPr eaLnBrk="1" hangingPunct="1"/>
            <a:r>
              <a:rPr lang="en-GB" altLang="zh-CN" sz="3000" b="1" dirty="0" smtClean="0"/>
              <a:t>Current status</a:t>
            </a:r>
            <a:endParaRPr lang="en-GB" altLang="zh-CN" sz="3000" b="1" dirty="0"/>
          </a:p>
        </p:txBody>
      </p:sp>
      <p:sp>
        <p:nvSpPr>
          <p:cNvPr id="9" name="Rectangle 8"/>
          <p:cNvSpPr>
            <a:spLocks noChangeArrowheads="1"/>
          </p:cNvSpPr>
          <p:nvPr/>
        </p:nvSpPr>
        <p:spPr bwMode="auto">
          <a:xfrm>
            <a:off x="4357688" y="3208338"/>
            <a:ext cx="4598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400"/>
              </a:lnSpc>
            </a:pPr>
            <a:r>
              <a:rPr lang="en-GB" altLang="en-US" sz="1400">
                <a:solidFill>
                  <a:srgbClr val="004494"/>
                </a:solidFill>
                <a:latin typeface="Verdana" panose="020B0604030504040204" pitchFamily="34" charset="0"/>
              </a:rPr>
              <a:t> </a:t>
            </a:r>
            <a:endParaRPr lang="en-US" altLang="en-US" sz="1400">
              <a:solidFill>
                <a:srgbClr val="004494"/>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txBox="1">
            <a:spLocks/>
          </p:cNvSpPr>
          <p:nvPr/>
        </p:nvSpPr>
        <p:spPr bwMode="auto">
          <a:xfrm>
            <a:off x="5154569" y="1196601"/>
            <a:ext cx="43751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rtl="0" eaLnBrk="0" fontAlgn="base" hangingPunct="0">
              <a:spcBef>
                <a:spcPct val="0"/>
              </a:spcBef>
              <a:spcAft>
                <a:spcPct val="0"/>
              </a:spcAft>
              <a:defRPr sz="2800" b="1">
                <a:solidFill>
                  <a:srgbClr val="004494"/>
                </a:solidFill>
                <a:latin typeface="Verdana"/>
                <a:ea typeface="+mj-ea"/>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defRPr/>
            </a:pPr>
            <a:endParaRPr lang="en-US" sz="300" kern="0" dirty="0" smtClean="0">
              <a:solidFill>
                <a:srgbClr val="000099"/>
              </a:solidFill>
              <a:latin typeface="Calibri" pitchFamily="34" charset="0"/>
              <a:cs typeface="Calibri" pitchFamily="34" charset="0"/>
            </a:endParaRPr>
          </a:p>
          <a:p>
            <a:pPr algn="ctr">
              <a:defRPr/>
            </a:pPr>
            <a:endParaRPr lang="en-US" sz="1600" kern="0" dirty="0" smtClean="0">
              <a:solidFill>
                <a:srgbClr val="000099"/>
              </a:solidFill>
              <a:latin typeface="Calibri" pitchFamily="34" charset="0"/>
              <a:cs typeface="Calibri" pitchFamily="34" charset="0"/>
            </a:endParaRPr>
          </a:p>
        </p:txBody>
      </p:sp>
      <p:sp>
        <p:nvSpPr>
          <p:cNvPr id="11" name="Rectangle 10"/>
          <p:cNvSpPr/>
          <p:nvPr/>
        </p:nvSpPr>
        <p:spPr>
          <a:xfrm>
            <a:off x="6299200" y="1287463"/>
            <a:ext cx="2354263" cy="17605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p:cNvSpPr/>
          <p:nvPr/>
        </p:nvSpPr>
        <p:spPr>
          <a:xfrm>
            <a:off x="366990" y="2271063"/>
            <a:ext cx="3700954" cy="1661993"/>
          </a:xfrm>
          <a:prstGeom prst="rect">
            <a:avLst/>
          </a:prstGeom>
        </p:spPr>
        <p:txBody>
          <a:bodyPr wrap="square">
            <a:spAutoFit/>
          </a:bodyPr>
          <a:lstStyle/>
          <a:p>
            <a:pPr eaLnBrk="1" fontAlgn="auto" hangingPunct="1">
              <a:spcBef>
                <a:spcPts val="0"/>
              </a:spcBef>
              <a:spcAft>
                <a:spcPts val="0"/>
              </a:spcAft>
              <a:defRPr/>
            </a:pPr>
            <a:r>
              <a:rPr lang="en-GB" sz="1700" b="1" dirty="0" smtClean="0">
                <a:solidFill>
                  <a:srgbClr val="7030A0"/>
                </a:solidFill>
                <a:latin typeface="+mn-lt"/>
              </a:rPr>
              <a:t>33.000.000</a:t>
            </a:r>
            <a:r>
              <a:rPr lang="en-GB" sz="1700" b="1" dirty="0">
                <a:solidFill>
                  <a:srgbClr val="7030A0"/>
                </a:solidFill>
                <a:latin typeface="+mn-lt"/>
              </a:rPr>
              <a:t> </a:t>
            </a:r>
            <a:r>
              <a:rPr lang="en-GB" sz="1700" dirty="0" smtClean="0">
                <a:latin typeface="+mn-lt"/>
              </a:rPr>
              <a:t>MEASUREMENTS</a:t>
            </a:r>
            <a:endParaRPr lang="en-GB" sz="1700" dirty="0">
              <a:latin typeface="+mn-lt"/>
            </a:endParaRPr>
          </a:p>
          <a:p>
            <a:pPr eaLnBrk="1" fontAlgn="auto" hangingPunct="1">
              <a:spcBef>
                <a:spcPts val="0"/>
              </a:spcBef>
              <a:spcAft>
                <a:spcPts val="0"/>
              </a:spcAft>
              <a:defRPr/>
            </a:pPr>
            <a:endParaRPr lang="en-GB" sz="1700" b="1" dirty="0" smtClean="0">
              <a:solidFill>
                <a:srgbClr val="7030A0"/>
              </a:solidFill>
              <a:latin typeface="+mn-lt"/>
            </a:endParaRPr>
          </a:p>
          <a:p>
            <a:pPr eaLnBrk="1" fontAlgn="auto" hangingPunct="1">
              <a:spcBef>
                <a:spcPts val="0"/>
              </a:spcBef>
              <a:spcAft>
                <a:spcPts val="0"/>
              </a:spcAft>
              <a:defRPr/>
            </a:pPr>
            <a:r>
              <a:rPr lang="en-GB" sz="1700" b="1" dirty="0" smtClean="0">
                <a:solidFill>
                  <a:srgbClr val="7030A0"/>
                </a:solidFill>
                <a:latin typeface="+mn-lt"/>
              </a:rPr>
              <a:t>2040 </a:t>
            </a:r>
            <a:r>
              <a:rPr lang="en-GB" sz="1700" dirty="0" smtClean="0">
                <a:latin typeface="+mn-lt"/>
              </a:rPr>
              <a:t>SUBSTANCES</a:t>
            </a:r>
            <a:endParaRPr lang="en-US" sz="1700" dirty="0">
              <a:solidFill>
                <a:schemeClr val="accent5">
                  <a:lumMod val="75000"/>
                </a:schemeClr>
              </a:solidFill>
              <a:latin typeface="+mn-lt"/>
            </a:endParaRPr>
          </a:p>
          <a:p>
            <a:pPr eaLnBrk="1" fontAlgn="auto" hangingPunct="1">
              <a:spcBef>
                <a:spcPts val="0"/>
              </a:spcBef>
              <a:spcAft>
                <a:spcPts val="0"/>
              </a:spcAft>
              <a:defRPr/>
            </a:pPr>
            <a:endParaRPr lang="en-GB" sz="1700" b="1" dirty="0" smtClean="0">
              <a:solidFill>
                <a:srgbClr val="7030A0"/>
              </a:solidFill>
              <a:latin typeface="+mn-lt"/>
            </a:endParaRPr>
          </a:p>
          <a:p>
            <a:pPr eaLnBrk="1" fontAlgn="auto" hangingPunct="1">
              <a:spcBef>
                <a:spcPts val="0"/>
              </a:spcBef>
              <a:spcAft>
                <a:spcPts val="0"/>
              </a:spcAft>
              <a:defRPr/>
            </a:pPr>
            <a:r>
              <a:rPr lang="en-GB" sz="1700" b="1" dirty="0" smtClean="0">
                <a:solidFill>
                  <a:srgbClr val="7030A0"/>
                </a:solidFill>
                <a:latin typeface="+mn-lt"/>
              </a:rPr>
              <a:t>28 </a:t>
            </a:r>
            <a:r>
              <a:rPr lang="en-GB" sz="1700" dirty="0" smtClean="0">
                <a:latin typeface="+mn-lt"/>
              </a:rPr>
              <a:t>DATA </a:t>
            </a:r>
            <a:r>
              <a:rPr lang="en-GB" sz="1700" dirty="0">
                <a:latin typeface="+mn-lt"/>
              </a:rPr>
              <a:t>COLLECTIONS</a:t>
            </a:r>
          </a:p>
          <a:p>
            <a:pPr eaLnBrk="1" fontAlgn="auto" hangingPunct="1">
              <a:spcBef>
                <a:spcPts val="0"/>
              </a:spcBef>
              <a:spcAft>
                <a:spcPts val="0"/>
              </a:spcAft>
              <a:defRPr/>
            </a:pPr>
            <a:endParaRPr lang="en-GB" sz="1700" dirty="0">
              <a:solidFill>
                <a:schemeClr val="accent5">
                  <a:lumMod val="75000"/>
                </a:schemeClr>
              </a:solidFill>
              <a:latin typeface="+mn-lt"/>
            </a:endParaRPr>
          </a:p>
        </p:txBody>
      </p:sp>
      <p:pic>
        <p:nvPicPr>
          <p:cNvPr id="13" name="Picture 12"/>
          <p:cNvPicPr>
            <a:picLocks noChangeAspect="1"/>
          </p:cNvPicPr>
          <p:nvPr/>
        </p:nvPicPr>
        <p:blipFill rotWithShape="1">
          <a:blip r:embed="rId3"/>
          <a:srcRect t="11600"/>
          <a:stretch/>
        </p:blipFill>
        <p:spPr>
          <a:xfrm>
            <a:off x="3617228" y="2083932"/>
            <a:ext cx="5339447" cy="2641212"/>
          </a:xfrm>
          <a:prstGeom prst="rect">
            <a:avLst/>
          </a:prstGeom>
        </p:spPr>
      </p:pic>
      <p:pic>
        <p:nvPicPr>
          <p:cNvPr id="14" name="Picture 13"/>
          <p:cNvPicPr>
            <a:picLocks noChangeAspect="1"/>
          </p:cNvPicPr>
          <p:nvPr/>
        </p:nvPicPr>
        <p:blipFill rotWithShape="1">
          <a:blip r:embed="rId4"/>
          <a:srcRect t="10467" b="-149"/>
          <a:stretch/>
        </p:blipFill>
        <p:spPr>
          <a:xfrm>
            <a:off x="416836" y="3888000"/>
            <a:ext cx="4573769" cy="2736000"/>
          </a:xfrm>
          <a:prstGeom prst="rect">
            <a:avLst/>
          </a:prstGeom>
        </p:spPr>
      </p:pic>
      <p:sp>
        <p:nvSpPr>
          <p:cNvPr id="2" name="Rectangle 1"/>
          <p:cNvSpPr/>
          <p:nvPr/>
        </p:nvSpPr>
        <p:spPr>
          <a:xfrm>
            <a:off x="5113016" y="5661248"/>
            <a:ext cx="3843660" cy="738664"/>
          </a:xfrm>
          <a:prstGeom prst="rect">
            <a:avLst/>
          </a:prstGeom>
        </p:spPr>
        <p:txBody>
          <a:bodyPr wrap="square">
            <a:spAutoFit/>
          </a:bodyPr>
          <a:lstStyle/>
          <a:p>
            <a:r>
              <a:rPr lang="en-US" altLang="en-US" sz="1400" dirty="0"/>
              <a:t>Full compliance with agreements and legislation (INSPIRE, personal data protection legislation)</a:t>
            </a:r>
            <a:endParaRPr lang="en-GB" sz="1400" dirty="0"/>
          </a:p>
        </p:txBody>
      </p:sp>
    </p:spTree>
    <p:extLst>
      <p:ext uri="{BB962C8B-B14F-4D97-AF65-F5344CB8AC3E}">
        <p14:creationId xmlns:p14="http://schemas.microsoft.com/office/powerpoint/2010/main" val="323823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eaLnBrk="0" hangingPunct="0">
              <a:defRPr sz="1200">
                <a:solidFill>
                  <a:srgbClr val="0F5494"/>
                </a:solidFill>
                <a:latin typeface="Verdana" pitchFamily="-93" charset="0"/>
                <a:ea typeface="MS PGothic" pitchFamily="34" charset="-128"/>
              </a:defRPr>
            </a:lvl1pPr>
            <a:lvl2pPr marL="37931725" indent="-37474525" eaLnBrk="0" hangingPunct="0">
              <a:defRPr sz="1200">
                <a:solidFill>
                  <a:srgbClr val="0F5494"/>
                </a:solidFill>
                <a:latin typeface="Verdana" pitchFamily="-93" charset="0"/>
                <a:ea typeface="MS PGothic" pitchFamily="34" charset="-128"/>
              </a:defRPr>
            </a:lvl2pPr>
            <a:lvl3pPr eaLnBrk="0" hangingPunct="0">
              <a:defRPr sz="1200">
                <a:solidFill>
                  <a:srgbClr val="0F5494"/>
                </a:solidFill>
                <a:latin typeface="Verdana" pitchFamily="-93" charset="0"/>
                <a:ea typeface="MS PGothic" pitchFamily="34" charset="-128"/>
              </a:defRPr>
            </a:lvl3pPr>
            <a:lvl4pPr eaLnBrk="0" hangingPunct="0">
              <a:defRPr sz="1200">
                <a:solidFill>
                  <a:srgbClr val="0F5494"/>
                </a:solidFill>
                <a:latin typeface="Verdana" pitchFamily="-93" charset="0"/>
                <a:ea typeface="MS PGothic" pitchFamily="34" charset="-128"/>
              </a:defRPr>
            </a:lvl4pPr>
            <a:lvl5pPr eaLnBrk="0" hangingPunct="0">
              <a:defRPr sz="1200">
                <a:solidFill>
                  <a:srgbClr val="0F5494"/>
                </a:solidFill>
                <a:latin typeface="Verdana" pitchFamily="-93" charset="0"/>
                <a:ea typeface="MS PGothic" pitchFamily="34" charset="-128"/>
              </a:defRPr>
            </a:lvl5pPr>
            <a:lvl6pPr marL="457200" eaLnBrk="0" fontAlgn="base" hangingPunct="0">
              <a:spcBef>
                <a:spcPct val="0"/>
              </a:spcBef>
              <a:spcAft>
                <a:spcPct val="0"/>
              </a:spcAft>
              <a:defRPr sz="1200">
                <a:solidFill>
                  <a:srgbClr val="0F5494"/>
                </a:solidFill>
                <a:latin typeface="Verdana" pitchFamily="-93" charset="0"/>
                <a:ea typeface="MS PGothic" pitchFamily="34" charset="-128"/>
              </a:defRPr>
            </a:lvl6pPr>
            <a:lvl7pPr marL="914400" eaLnBrk="0" fontAlgn="base" hangingPunct="0">
              <a:spcBef>
                <a:spcPct val="0"/>
              </a:spcBef>
              <a:spcAft>
                <a:spcPct val="0"/>
              </a:spcAft>
              <a:defRPr sz="1200">
                <a:solidFill>
                  <a:srgbClr val="0F5494"/>
                </a:solidFill>
                <a:latin typeface="Verdana" pitchFamily="-93" charset="0"/>
                <a:ea typeface="MS PGothic" pitchFamily="34" charset="-128"/>
              </a:defRPr>
            </a:lvl7pPr>
            <a:lvl8pPr marL="1371600" eaLnBrk="0" fontAlgn="base" hangingPunct="0">
              <a:spcBef>
                <a:spcPct val="0"/>
              </a:spcBef>
              <a:spcAft>
                <a:spcPct val="0"/>
              </a:spcAft>
              <a:defRPr sz="1200">
                <a:solidFill>
                  <a:srgbClr val="0F5494"/>
                </a:solidFill>
                <a:latin typeface="Verdana" pitchFamily="-93" charset="0"/>
                <a:ea typeface="MS PGothic" pitchFamily="34" charset="-128"/>
              </a:defRPr>
            </a:lvl8pPr>
            <a:lvl9pPr marL="1828800" eaLnBrk="0" fontAlgn="base" hangingPunct="0">
              <a:spcBef>
                <a:spcPct val="0"/>
              </a:spcBef>
              <a:spcAft>
                <a:spcPct val="0"/>
              </a:spcAft>
              <a:defRPr sz="1200">
                <a:solidFill>
                  <a:srgbClr val="0F5494"/>
                </a:solidFill>
                <a:latin typeface="Verdana" pitchFamily="-93" charset="0"/>
                <a:ea typeface="MS PGothic" pitchFamily="34" charset="-128"/>
              </a:defRPr>
            </a:lvl9pPr>
          </a:lstStyle>
          <a:p>
            <a:pPr eaLnBrk="1" hangingPunct="1"/>
            <a:r>
              <a:rPr lang="en-GB" altLang="zh-CN" sz="3000" b="1" dirty="0" smtClean="0"/>
              <a:t>Main tools</a:t>
            </a:r>
            <a:endParaRPr lang="en-GB" altLang="zh-CN" sz="3000" b="1" dirty="0"/>
          </a:p>
        </p:txBody>
      </p:sp>
      <p:sp>
        <p:nvSpPr>
          <p:cNvPr id="10" name="Title 1"/>
          <p:cNvSpPr txBox="1">
            <a:spLocks/>
          </p:cNvSpPr>
          <p:nvPr/>
        </p:nvSpPr>
        <p:spPr bwMode="auto">
          <a:xfrm>
            <a:off x="5154569" y="1196601"/>
            <a:ext cx="43751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rtl="0" eaLnBrk="0" fontAlgn="base" hangingPunct="0">
              <a:spcBef>
                <a:spcPct val="0"/>
              </a:spcBef>
              <a:spcAft>
                <a:spcPct val="0"/>
              </a:spcAft>
              <a:defRPr sz="2800" b="1">
                <a:solidFill>
                  <a:srgbClr val="004494"/>
                </a:solidFill>
                <a:latin typeface="Verdana"/>
                <a:ea typeface="+mj-ea"/>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defRPr/>
            </a:pPr>
            <a:endParaRPr lang="en-US" sz="300" kern="0" dirty="0" smtClean="0">
              <a:solidFill>
                <a:srgbClr val="000099"/>
              </a:solidFill>
              <a:latin typeface="Calibri" pitchFamily="34" charset="0"/>
              <a:cs typeface="Calibri" pitchFamily="34" charset="0"/>
            </a:endParaRPr>
          </a:p>
          <a:p>
            <a:pPr algn="ctr">
              <a:defRPr/>
            </a:pPr>
            <a:endParaRPr lang="en-US" sz="1600" kern="0" dirty="0" smtClean="0">
              <a:solidFill>
                <a:srgbClr val="000099"/>
              </a:solidFill>
              <a:latin typeface="Calibri" pitchFamily="34" charset="0"/>
              <a:cs typeface="Calibri" pitchFamily="34" charset="0"/>
            </a:endParaRPr>
          </a:p>
        </p:txBody>
      </p:sp>
      <p:sp>
        <p:nvSpPr>
          <p:cNvPr id="11" name="Rectangle 10"/>
          <p:cNvSpPr/>
          <p:nvPr/>
        </p:nvSpPr>
        <p:spPr>
          <a:xfrm>
            <a:off x="6299200" y="1287463"/>
            <a:ext cx="2354263" cy="17605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5" name="Group 14"/>
          <p:cNvGrpSpPr/>
          <p:nvPr/>
        </p:nvGrpSpPr>
        <p:grpSpPr>
          <a:xfrm>
            <a:off x="16109" y="1952534"/>
            <a:ext cx="8904912" cy="4356786"/>
            <a:chOff x="16109" y="1238553"/>
            <a:chExt cx="8904912" cy="4356786"/>
          </a:xfrm>
        </p:grpSpPr>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3866" y="2123381"/>
              <a:ext cx="311297" cy="311297"/>
            </a:xfrm>
            <a:prstGeom prst="rect">
              <a:avLst/>
            </a:prstGeom>
          </p:spPr>
        </p:pic>
        <p:sp>
          <p:nvSpPr>
            <p:cNvPr id="17" name="Title 1"/>
            <p:cNvSpPr txBox="1">
              <a:spLocks/>
            </p:cNvSpPr>
            <p:nvPr/>
          </p:nvSpPr>
          <p:spPr bwMode="auto">
            <a:xfrm>
              <a:off x="3061153" y="2185363"/>
              <a:ext cx="18464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defRPr/>
              </a:pPr>
              <a:r>
                <a:rPr lang="en-GB" sz="1800" b="0" kern="0" dirty="0">
                  <a:latin typeface="Calibri" pitchFamily="34" charset="0"/>
                  <a:ea typeface="+mj-ea"/>
                </a:rPr>
                <a:t>S</a:t>
              </a:r>
              <a:r>
                <a:rPr lang="en-GB" sz="1800" b="0" kern="0" dirty="0" smtClean="0">
                  <a:latin typeface="Calibri" pitchFamily="34" charset="0"/>
                  <a:ea typeface="+mj-ea"/>
                </a:rPr>
                <a:t>earch by chemical</a:t>
              </a:r>
              <a:endParaRPr lang="it-IT" sz="1800" b="0" kern="0" dirty="0" smtClean="0">
                <a:latin typeface="Calibri" pitchFamily="34" charset="0"/>
                <a:ea typeface="+mj-ea"/>
              </a:endParaRPr>
            </a:p>
          </p:txBody>
        </p:sp>
        <p:sp>
          <p:nvSpPr>
            <p:cNvPr id="18" name="Title 1"/>
            <p:cNvSpPr txBox="1">
              <a:spLocks/>
            </p:cNvSpPr>
            <p:nvPr/>
          </p:nvSpPr>
          <p:spPr bwMode="auto">
            <a:xfrm>
              <a:off x="5830441" y="3833781"/>
              <a:ext cx="283858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defRPr/>
              </a:pPr>
              <a:r>
                <a:rPr lang="en-US" sz="1600" b="0" kern="0" dirty="0" smtClean="0">
                  <a:latin typeface="Calibri" pitchFamily="34" charset="0"/>
                  <a:ea typeface="+mj-ea"/>
                </a:rPr>
                <a:t>Link to Structural and Information PROPERTIES ChemAgora </a:t>
              </a:r>
              <a:r>
                <a:rPr lang="en-US" sz="1600" b="0" kern="0" dirty="0">
                  <a:latin typeface="Calibri" pitchFamily="34" charset="0"/>
                  <a:ea typeface="+mj-ea"/>
                </a:rPr>
                <a:t>Service</a:t>
              </a:r>
            </a:p>
          </p:txBody>
        </p:sp>
        <p:pic>
          <p:nvPicPr>
            <p:cNvPr id="19" name="Picture 2" descr="https://ipchem.jrc.ec.europa.eu/RDSIdiscovery/ipchem/images/OK_chemical_bottl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69021" y="4105776"/>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63688" y="4389327"/>
              <a:ext cx="2172085" cy="1206012"/>
            </a:xfrm>
            <a:prstGeom prst="rect">
              <a:avLst/>
            </a:prstGeom>
            <a:ln>
              <a:noFill/>
            </a:ln>
            <a:effectLst>
              <a:outerShdw blurRad="292100" dist="139700" dir="2700000" algn="tl" rotWithShape="0">
                <a:srgbClr val="333333">
                  <a:alpha val="65000"/>
                </a:srgbClr>
              </a:outerShdw>
            </a:effectLst>
          </p:spPr>
        </p:pic>
        <p:sp>
          <p:nvSpPr>
            <p:cNvPr id="21" name="Title 1"/>
            <p:cNvSpPr txBox="1">
              <a:spLocks/>
            </p:cNvSpPr>
            <p:nvPr/>
          </p:nvSpPr>
          <p:spPr bwMode="auto">
            <a:xfrm>
              <a:off x="6471639" y="1292482"/>
              <a:ext cx="12653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defRPr/>
              </a:pPr>
              <a:r>
                <a:rPr lang="en-GB" sz="1800" b="0" kern="0" dirty="0" smtClean="0">
                  <a:latin typeface="Calibri" pitchFamily="34" charset="0"/>
                  <a:ea typeface="+mj-ea"/>
                </a:rPr>
                <a:t>EU login</a:t>
              </a:r>
              <a:endParaRPr lang="en-US" sz="2000" kern="0" dirty="0">
                <a:solidFill>
                  <a:srgbClr val="37ACDE"/>
                </a:solidFill>
                <a:latin typeface="Calibri" pitchFamily="34" charset="0"/>
                <a:ea typeface="+mj-ea"/>
              </a:endParaRPr>
            </a:p>
          </p:txBody>
        </p: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3855" y="1700108"/>
              <a:ext cx="2041427" cy="1387083"/>
            </a:xfrm>
            <a:prstGeom prst="rect">
              <a:avLst/>
            </a:prstGeom>
            <a:ln>
              <a:noFill/>
            </a:ln>
            <a:effectLst>
              <a:outerShdw blurRad="292100" dist="139700" dir="2700000" algn="tl" rotWithShape="0">
                <a:srgbClr val="333333">
                  <a:alpha val="65000"/>
                </a:srgbClr>
              </a:outerShdw>
            </a:effectLst>
          </p:spPr>
        </p:pic>
        <p:sp>
          <p:nvSpPr>
            <p:cNvPr id="23" name="Title 1"/>
            <p:cNvSpPr txBox="1">
              <a:spLocks/>
            </p:cNvSpPr>
            <p:nvPr/>
          </p:nvSpPr>
          <p:spPr bwMode="auto">
            <a:xfrm>
              <a:off x="16109" y="1617207"/>
              <a:ext cx="12884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lgn="r">
                <a:defRPr/>
              </a:pPr>
              <a:r>
                <a:rPr lang="en-GB" sz="1800" b="0" kern="0" dirty="0" smtClean="0">
                  <a:latin typeface="Calibri" pitchFamily="34" charset="0"/>
                  <a:ea typeface="+mj-ea"/>
                </a:rPr>
                <a:t>Home page</a:t>
              </a:r>
              <a:endParaRPr lang="it-IT" sz="1800" b="0" kern="0" dirty="0" smtClean="0">
                <a:latin typeface="Calibri" pitchFamily="34" charset="0"/>
                <a:ea typeface="+mj-ea"/>
              </a:endParaRPr>
            </a:p>
          </p:txBody>
        </p:sp>
        <p:pic>
          <p:nvPicPr>
            <p:cNvPr id="24" name="Picture 23" descr="http://blog.whatsin.it/assets/uploads/2015/01/freccia-curva-rossa.png"/>
            <p:cNvPicPr/>
            <p:nvPr/>
          </p:nvPicPr>
          <p:blipFill>
            <a:blip r:embed="rId7" cstate="screen">
              <a:extLst>
                <a:ext uri="{28A0092B-C50C-407E-A947-70E740481C1C}">
                  <a14:useLocalDpi xmlns:a14="http://schemas.microsoft.com/office/drawing/2010/main"/>
                </a:ext>
              </a:extLst>
            </a:blip>
            <a:srcRect/>
            <a:stretch>
              <a:fillRect/>
            </a:stretch>
          </p:blipFill>
          <p:spPr bwMode="auto">
            <a:xfrm rot="19133524" flipV="1">
              <a:off x="5195677" y="2331707"/>
              <a:ext cx="1094045" cy="543275"/>
            </a:xfrm>
            <a:prstGeom prst="rect">
              <a:avLst/>
            </a:prstGeom>
            <a:noFill/>
            <a:ln>
              <a:noFill/>
            </a:ln>
          </p:spPr>
        </p:pic>
        <p:pic>
          <p:nvPicPr>
            <p:cNvPr id="25" name="Picture 24" descr="http://blog.whatsin.it/assets/uploads/2015/01/freccia-curva-rossa.png"/>
            <p:cNvPicPr/>
            <p:nvPr/>
          </p:nvPicPr>
          <p:blipFill>
            <a:blip r:embed="rId8" cstate="screen">
              <a:extLst>
                <a:ext uri="{28A0092B-C50C-407E-A947-70E740481C1C}">
                  <a14:useLocalDpi xmlns:a14="http://schemas.microsoft.com/office/drawing/2010/main"/>
                </a:ext>
              </a:extLst>
            </a:blip>
            <a:srcRect/>
            <a:stretch>
              <a:fillRect/>
            </a:stretch>
          </p:blipFill>
          <p:spPr bwMode="auto">
            <a:xfrm rot="20816793" flipV="1">
              <a:off x="4941482" y="4588285"/>
              <a:ext cx="1309484" cy="748560"/>
            </a:xfrm>
            <a:prstGeom prst="rect">
              <a:avLst/>
            </a:prstGeom>
            <a:noFill/>
            <a:ln>
              <a:noFill/>
            </a:ln>
          </p:spPr>
        </p:pic>
        <p:pic>
          <p:nvPicPr>
            <p:cNvPr id="26" name="Picture 25"/>
            <p:cNvPicPr>
              <a:picLocks noChangeAspect="1"/>
            </p:cNvPicPr>
            <p:nvPr/>
          </p:nvPicPr>
          <p:blipFill>
            <a:blip r:embed="rId9"/>
            <a:stretch>
              <a:fillRect/>
            </a:stretch>
          </p:blipFill>
          <p:spPr>
            <a:xfrm>
              <a:off x="62814" y="1982611"/>
              <a:ext cx="2577033" cy="3117326"/>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10"/>
            <a:stretch>
              <a:fillRect/>
            </a:stretch>
          </p:blipFill>
          <p:spPr>
            <a:xfrm>
              <a:off x="1375472" y="1602612"/>
              <a:ext cx="288700" cy="335034"/>
            </a:xfrm>
            <a:prstGeom prst="rect">
              <a:avLst/>
            </a:prstGeom>
          </p:spPr>
        </p:pic>
        <p:pic>
          <p:nvPicPr>
            <p:cNvPr id="28" name="Picture 27"/>
            <p:cNvPicPr>
              <a:picLocks noChangeAspect="1"/>
            </p:cNvPicPr>
            <p:nvPr/>
          </p:nvPicPr>
          <p:blipFill>
            <a:blip r:embed="rId11"/>
            <a:stretch>
              <a:fillRect/>
            </a:stretch>
          </p:blipFill>
          <p:spPr>
            <a:xfrm>
              <a:off x="3049237" y="2462362"/>
              <a:ext cx="2116737" cy="2649941"/>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rotWithShape="1">
            <a:blip r:embed="rId12"/>
            <a:srcRect b="20989"/>
            <a:stretch/>
          </p:blipFill>
          <p:spPr>
            <a:xfrm>
              <a:off x="7249731" y="1238553"/>
              <a:ext cx="514350" cy="436498"/>
            </a:xfrm>
            <a:prstGeom prst="rect">
              <a:avLst/>
            </a:prstGeom>
          </p:spPr>
        </p:pic>
        <p:pic>
          <p:nvPicPr>
            <p:cNvPr id="30" name="Picture 29" descr="http://blog.whatsin.it/assets/uploads/2015/01/freccia-curva-rossa.png"/>
            <p:cNvPicPr/>
            <p:nvPr/>
          </p:nvPicPr>
          <p:blipFill>
            <a:blip r:embed="rId13" cstate="screen">
              <a:extLst>
                <a:ext uri="{28A0092B-C50C-407E-A947-70E740481C1C}">
                  <a14:useLocalDpi xmlns:a14="http://schemas.microsoft.com/office/drawing/2010/main"/>
                </a:ext>
              </a:extLst>
            </a:blip>
            <a:srcRect/>
            <a:stretch>
              <a:fillRect/>
            </a:stretch>
          </p:blipFill>
          <p:spPr bwMode="auto">
            <a:xfrm rot="20816793" flipV="1">
              <a:off x="1878868" y="3303745"/>
              <a:ext cx="1349251" cy="543275"/>
            </a:xfrm>
            <a:prstGeom prst="rect">
              <a:avLst/>
            </a:prstGeom>
            <a:noFill/>
            <a:ln>
              <a:noFill/>
            </a:ln>
          </p:spPr>
        </p:pic>
      </p:grpSp>
    </p:spTree>
    <p:extLst>
      <p:ext uri="{BB962C8B-B14F-4D97-AF65-F5344CB8AC3E}">
        <p14:creationId xmlns:p14="http://schemas.microsoft.com/office/powerpoint/2010/main" val="290385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6513" y="908720"/>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eaLnBrk="0" hangingPunct="0">
              <a:defRPr sz="1200">
                <a:solidFill>
                  <a:srgbClr val="0F5494"/>
                </a:solidFill>
                <a:latin typeface="Verdana" pitchFamily="-93" charset="0"/>
                <a:ea typeface="MS PGothic" pitchFamily="34" charset="-128"/>
              </a:defRPr>
            </a:lvl1pPr>
            <a:lvl2pPr marL="37931725" indent="-37474525" eaLnBrk="0" hangingPunct="0">
              <a:defRPr sz="1200">
                <a:solidFill>
                  <a:srgbClr val="0F5494"/>
                </a:solidFill>
                <a:latin typeface="Verdana" pitchFamily="-93" charset="0"/>
                <a:ea typeface="MS PGothic" pitchFamily="34" charset="-128"/>
              </a:defRPr>
            </a:lvl2pPr>
            <a:lvl3pPr eaLnBrk="0" hangingPunct="0">
              <a:defRPr sz="1200">
                <a:solidFill>
                  <a:srgbClr val="0F5494"/>
                </a:solidFill>
                <a:latin typeface="Verdana" pitchFamily="-93" charset="0"/>
                <a:ea typeface="MS PGothic" pitchFamily="34" charset="-128"/>
              </a:defRPr>
            </a:lvl3pPr>
            <a:lvl4pPr eaLnBrk="0" hangingPunct="0">
              <a:defRPr sz="1200">
                <a:solidFill>
                  <a:srgbClr val="0F5494"/>
                </a:solidFill>
                <a:latin typeface="Verdana" pitchFamily="-93" charset="0"/>
                <a:ea typeface="MS PGothic" pitchFamily="34" charset="-128"/>
              </a:defRPr>
            </a:lvl4pPr>
            <a:lvl5pPr eaLnBrk="0" hangingPunct="0">
              <a:defRPr sz="1200">
                <a:solidFill>
                  <a:srgbClr val="0F5494"/>
                </a:solidFill>
                <a:latin typeface="Verdana" pitchFamily="-93" charset="0"/>
                <a:ea typeface="MS PGothic" pitchFamily="34" charset="-128"/>
              </a:defRPr>
            </a:lvl5pPr>
            <a:lvl6pPr marL="457200" eaLnBrk="0" fontAlgn="base" hangingPunct="0">
              <a:spcBef>
                <a:spcPct val="0"/>
              </a:spcBef>
              <a:spcAft>
                <a:spcPct val="0"/>
              </a:spcAft>
              <a:defRPr sz="1200">
                <a:solidFill>
                  <a:srgbClr val="0F5494"/>
                </a:solidFill>
                <a:latin typeface="Verdana" pitchFamily="-93" charset="0"/>
                <a:ea typeface="MS PGothic" pitchFamily="34" charset="-128"/>
              </a:defRPr>
            </a:lvl6pPr>
            <a:lvl7pPr marL="914400" eaLnBrk="0" fontAlgn="base" hangingPunct="0">
              <a:spcBef>
                <a:spcPct val="0"/>
              </a:spcBef>
              <a:spcAft>
                <a:spcPct val="0"/>
              </a:spcAft>
              <a:defRPr sz="1200">
                <a:solidFill>
                  <a:srgbClr val="0F5494"/>
                </a:solidFill>
                <a:latin typeface="Verdana" pitchFamily="-93" charset="0"/>
                <a:ea typeface="MS PGothic" pitchFamily="34" charset="-128"/>
              </a:defRPr>
            </a:lvl7pPr>
            <a:lvl8pPr marL="1371600" eaLnBrk="0" fontAlgn="base" hangingPunct="0">
              <a:spcBef>
                <a:spcPct val="0"/>
              </a:spcBef>
              <a:spcAft>
                <a:spcPct val="0"/>
              </a:spcAft>
              <a:defRPr sz="1200">
                <a:solidFill>
                  <a:srgbClr val="0F5494"/>
                </a:solidFill>
                <a:latin typeface="Verdana" pitchFamily="-93" charset="0"/>
                <a:ea typeface="MS PGothic" pitchFamily="34" charset="-128"/>
              </a:defRPr>
            </a:lvl8pPr>
            <a:lvl9pPr marL="1828800" eaLnBrk="0" fontAlgn="base" hangingPunct="0">
              <a:spcBef>
                <a:spcPct val="0"/>
              </a:spcBef>
              <a:spcAft>
                <a:spcPct val="0"/>
              </a:spcAft>
              <a:defRPr sz="1200">
                <a:solidFill>
                  <a:srgbClr val="0F5494"/>
                </a:solidFill>
                <a:latin typeface="Verdana" pitchFamily="-93" charset="0"/>
                <a:ea typeface="MS PGothic" pitchFamily="34" charset="-128"/>
              </a:defRPr>
            </a:lvl9pPr>
          </a:lstStyle>
          <a:p>
            <a:pPr eaLnBrk="1" hangingPunct="1"/>
            <a:r>
              <a:rPr lang="en-GB" altLang="zh-CN" sz="3000" b="1" dirty="0" smtClean="0"/>
              <a:t>Main tools</a:t>
            </a:r>
            <a:endParaRPr lang="en-GB" altLang="zh-CN" sz="3000" b="1" dirty="0"/>
          </a:p>
        </p:txBody>
      </p:sp>
      <p:sp>
        <p:nvSpPr>
          <p:cNvPr id="10" name="Title 1"/>
          <p:cNvSpPr txBox="1">
            <a:spLocks/>
          </p:cNvSpPr>
          <p:nvPr/>
        </p:nvSpPr>
        <p:spPr bwMode="auto">
          <a:xfrm>
            <a:off x="5154569" y="1196601"/>
            <a:ext cx="43751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rtl="0" eaLnBrk="0" fontAlgn="base" hangingPunct="0">
              <a:spcBef>
                <a:spcPct val="0"/>
              </a:spcBef>
              <a:spcAft>
                <a:spcPct val="0"/>
              </a:spcAft>
              <a:defRPr sz="2800" b="1">
                <a:solidFill>
                  <a:srgbClr val="004494"/>
                </a:solidFill>
                <a:latin typeface="Verdana"/>
                <a:ea typeface="+mj-ea"/>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defRPr/>
            </a:pPr>
            <a:endParaRPr lang="en-US" sz="300" kern="0" dirty="0" smtClean="0">
              <a:solidFill>
                <a:srgbClr val="000099"/>
              </a:solidFill>
              <a:latin typeface="Calibri" pitchFamily="34" charset="0"/>
              <a:cs typeface="Calibri" pitchFamily="34" charset="0"/>
            </a:endParaRPr>
          </a:p>
          <a:p>
            <a:pPr algn="ctr">
              <a:defRPr/>
            </a:pPr>
            <a:endParaRPr lang="en-US" sz="1600" kern="0" dirty="0" smtClean="0">
              <a:solidFill>
                <a:srgbClr val="000099"/>
              </a:solidFill>
              <a:latin typeface="Calibri" pitchFamily="34" charset="0"/>
              <a:cs typeface="Calibri" pitchFamily="34" charset="0"/>
            </a:endParaRPr>
          </a:p>
        </p:txBody>
      </p:sp>
      <p:sp>
        <p:nvSpPr>
          <p:cNvPr id="11" name="Rectangle 10"/>
          <p:cNvSpPr/>
          <p:nvPr/>
        </p:nvSpPr>
        <p:spPr>
          <a:xfrm>
            <a:off x="6299200" y="1287463"/>
            <a:ext cx="2354263" cy="17605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2" name="Picture 31"/>
          <p:cNvPicPr>
            <a:picLocks noChangeAspect="1"/>
          </p:cNvPicPr>
          <p:nvPr/>
        </p:nvPicPr>
        <p:blipFill>
          <a:blip r:embed="rId3"/>
          <a:stretch>
            <a:fillRect/>
          </a:stretch>
        </p:blipFill>
        <p:spPr>
          <a:xfrm>
            <a:off x="191689" y="1945672"/>
            <a:ext cx="2231754" cy="2793930"/>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2463" y="1634375"/>
            <a:ext cx="311297" cy="311297"/>
          </a:xfrm>
          <a:prstGeom prst="rect">
            <a:avLst/>
          </a:prstGeom>
        </p:spPr>
      </p:pic>
      <p:sp>
        <p:nvSpPr>
          <p:cNvPr id="34" name="Title 1"/>
          <p:cNvSpPr txBox="1">
            <a:spLocks/>
          </p:cNvSpPr>
          <p:nvPr/>
        </p:nvSpPr>
        <p:spPr bwMode="auto">
          <a:xfrm>
            <a:off x="539750" y="1696357"/>
            <a:ext cx="18464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defRPr/>
            </a:pPr>
            <a:r>
              <a:rPr lang="en-GB" sz="1800" b="0" kern="0" dirty="0">
                <a:latin typeface="Calibri" pitchFamily="34" charset="0"/>
                <a:ea typeface="+mj-ea"/>
              </a:rPr>
              <a:t>S</a:t>
            </a:r>
            <a:r>
              <a:rPr lang="en-GB" sz="1800" b="0" kern="0" dirty="0" smtClean="0">
                <a:latin typeface="Calibri" pitchFamily="34" charset="0"/>
                <a:ea typeface="+mj-ea"/>
              </a:rPr>
              <a:t>earch by chemical</a:t>
            </a:r>
            <a:endParaRPr lang="it-IT" sz="1800" b="0" kern="0" dirty="0" smtClean="0">
              <a:latin typeface="Calibri" pitchFamily="34" charset="0"/>
              <a:ea typeface="+mj-ea"/>
            </a:endParaRPr>
          </a:p>
        </p:txBody>
      </p:sp>
      <p:pic>
        <p:nvPicPr>
          <p:cNvPr id="35" name="Picture 34"/>
          <p:cNvPicPr>
            <a:picLocks noChangeAspect="1"/>
          </p:cNvPicPr>
          <p:nvPr/>
        </p:nvPicPr>
        <p:blipFill>
          <a:blip r:embed="rId5"/>
          <a:stretch>
            <a:fillRect/>
          </a:stretch>
        </p:blipFill>
        <p:spPr>
          <a:xfrm>
            <a:off x="3334046" y="1461019"/>
            <a:ext cx="2220706" cy="2977971"/>
          </a:xfrm>
          <a:prstGeom prst="rect">
            <a:avLst/>
          </a:prstGeom>
          <a:ln>
            <a:noFill/>
          </a:ln>
          <a:effectLst>
            <a:outerShdw blurRad="292100" dist="139700" dir="2700000" algn="tl" rotWithShape="0">
              <a:srgbClr val="333333">
                <a:alpha val="65000"/>
              </a:srgbClr>
            </a:outerShdw>
          </a:effectLst>
        </p:spPr>
      </p:pic>
      <p:pic>
        <p:nvPicPr>
          <p:cNvPr id="36" name="Picture 35"/>
          <p:cNvPicPr>
            <a:picLocks noChangeAspect="1"/>
          </p:cNvPicPr>
          <p:nvPr/>
        </p:nvPicPr>
        <p:blipFill>
          <a:blip r:embed="rId6"/>
          <a:stretch>
            <a:fillRect/>
          </a:stretch>
        </p:blipFill>
        <p:spPr>
          <a:xfrm>
            <a:off x="1786481" y="4118407"/>
            <a:ext cx="1968636" cy="2624848"/>
          </a:xfrm>
          <a:prstGeom prst="rect">
            <a:avLst/>
          </a:prstGeom>
          <a:ln>
            <a:noFill/>
          </a:ln>
          <a:effectLst>
            <a:outerShdw blurRad="292100" dist="139700" dir="2700000" algn="tl" rotWithShape="0">
              <a:srgbClr val="333333">
                <a:alpha val="65000"/>
              </a:srgbClr>
            </a:outerShdw>
          </a:effectLst>
        </p:spPr>
      </p:pic>
      <p:pic>
        <p:nvPicPr>
          <p:cNvPr id="37" name="Picture 36"/>
          <p:cNvPicPr>
            <a:picLocks noChangeAspect="1"/>
          </p:cNvPicPr>
          <p:nvPr/>
        </p:nvPicPr>
        <p:blipFill rotWithShape="1">
          <a:blip r:embed="rId7"/>
          <a:srcRect b="6551"/>
          <a:stretch/>
        </p:blipFill>
        <p:spPr>
          <a:xfrm>
            <a:off x="6157639" y="978675"/>
            <a:ext cx="2313563" cy="2886577"/>
          </a:xfrm>
          <a:prstGeom prst="rect">
            <a:avLst/>
          </a:prstGeom>
          <a:ln>
            <a:noFill/>
          </a:ln>
          <a:effectLst>
            <a:outerShdw blurRad="292100" dist="139700" dir="2700000" algn="tl" rotWithShape="0">
              <a:srgbClr val="333333">
                <a:alpha val="65000"/>
              </a:srgbClr>
            </a:outerShdw>
          </a:effectLst>
        </p:spPr>
      </p:pic>
      <p:pic>
        <p:nvPicPr>
          <p:cNvPr id="38" name="Picture 37"/>
          <p:cNvPicPr>
            <a:picLocks noChangeAspect="1"/>
          </p:cNvPicPr>
          <p:nvPr/>
        </p:nvPicPr>
        <p:blipFill>
          <a:blip r:embed="rId8"/>
          <a:stretch>
            <a:fillRect/>
          </a:stretch>
        </p:blipFill>
        <p:spPr>
          <a:xfrm>
            <a:off x="6172241" y="3908363"/>
            <a:ext cx="2284358" cy="3060236"/>
          </a:xfrm>
          <a:prstGeom prst="rect">
            <a:avLst/>
          </a:prstGeom>
          <a:ln>
            <a:noFill/>
          </a:ln>
          <a:effectLst>
            <a:outerShdw blurRad="292100" dist="139700" dir="2700000" algn="tl" rotWithShape="0">
              <a:srgbClr val="333333">
                <a:alpha val="65000"/>
              </a:srgbClr>
            </a:outerShdw>
          </a:effectLst>
        </p:spPr>
      </p:pic>
      <p:pic>
        <p:nvPicPr>
          <p:cNvPr id="39" name="Picture 38"/>
          <p:cNvPicPr/>
          <p:nvPr/>
        </p:nvPicPr>
        <p:blipFill>
          <a:blip r:embed="rId9" cstate="screen">
            <a:extLst>
              <a:ext uri="{28A0092B-C50C-407E-A947-70E740481C1C}">
                <a14:useLocalDpi xmlns:a14="http://schemas.microsoft.com/office/drawing/2010/main"/>
              </a:ext>
            </a:extLst>
          </a:blip>
          <a:stretch>
            <a:fillRect/>
          </a:stretch>
        </p:blipFill>
        <p:spPr>
          <a:xfrm>
            <a:off x="4018235" y="4022530"/>
            <a:ext cx="1920706" cy="471662"/>
          </a:xfrm>
          <a:prstGeom prst="rect">
            <a:avLst/>
          </a:prstGeom>
          <a:ln>
            <a:noFill/>
          </a:ln>
          <a:effectLst>
            <a:outerShdw blurRad="292100" dist="139700" dir="2700000" algn="tl" rotWithShape="0">
              <a:srgbClr val="333333">
                <a:alpha val="65000"/>
              </a:srgbClr>
            </a:outerShdw>
          </a:effectLst>
        </p:spPr>
      </p:pic>
      <p:sp>
        <p:nvSpPr>
          <p:cNvPr id="40" name="Title 1"/>
          <p:cNvSpPr txBox="1">
            <a:spLocks/>
          </p:cNvSpPr>
          <p:nvPr/>
        </p:nvSpPr>
        <p:spPr bwMode="auto">
          <a:xfrm>
            <a:off x="298663" y="6490311"/>
            <a:ext cx="2308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defRPr/>
            </a:pPr>
            <a:r>
              <a:rPr lang="en-GB" sz="1800" b="0" kern="0" dirty="0" smtClean="0">
                <a:latin typeface="Calibri" pitchFamily="34" charset="0"/>
                <a:ea typeface="+mj-ea"/>
              </a:rPr>
              <a:t>Metadata page</a:t>
            </a:r>
            <a:endParaRPr lang="it-IT" sz="1800" b="0" kern="0" dirty="0" smtClean="0">
              <a:latin typeface="Calibri" pitchFamily="34" charset="0"/>
              <a:ea typeface="+mj-ea"/>
            </a:endParaRPr>
          </a:p>
        </p:txBody>
      </p:sp>
      <p:sp>
        <p:nvSpPr>
          <p:cNvPr id="41" name="Title 1"/>
          <p:cNvSpPr txBox="1">
            <a:spLocks/>
          </p:cNvSpPr>
          <p:nvPr/>
        </p:nvSpPr>
        <p:spPr bwMode="auto">
          <a:xfrm>
            <a:off x="3857509" y="1204262"/>
            <a:ext cx="16840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lgn="r">
              <a:defRPr/>
            </a:pPr>
            <a:r>
              <a:rPr lang="it-IT" sz="1800" b="0" kern="0" dirty="0" smtClean="0">
                <a:latin typeface="Calibri" pitchFamily="34" charset="0"/>
                <a:ea typeface="+mj-ea"/>
              </a:rPr>
              <a:t>DB Console</a:t>
            </a:r>
          </a:p>
        </p:txBody>
      </p:sp>
      <p:sp>
        <p:nvSpPr>
          <p:cNvPr id="42" name="Title 1"/>
          <p:cNvSpPr txBox="1">
            <a:spLocks/>
          </p:cNvSpPr>
          <p:nvPr/>
        </p:nvSpPr>
        <p:spPr>
          <a:xfrm>
            <a:off x="5720473" y="847745"/>
            <a:ext cx="1462454" cy="276999"/>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charset="0"/>
              </a:defRPr>
            </a:lvl6pPr>
            <a:lvl7pPr marL="1273175" algn="l" rtl="0" fontAlgn="base">
              <a:spcBef>
                <a:spcPct val="0"/>
              </a:spcBef>
              <a:spcAft>
                <a:spcPct val="0"/>
              </a:spcAft>
              <a:defRPr sz="3000" b="1">
                <a:solidFill>
                  <a:srgbClr val="0F5494"/>
                </a:solidFill>
                <a:latin typeface="Verdana" charset="0"/>
              </a:defRPr>
            </a:lvl7pPr>
            <a:lvl8pPr marL="1730375" algn="l" rtl="0" fontAlgn="base">
              <a:spcBef>
                <a:spcPct val="0"/>
              </a:spcBef>
              <a:spcAft>
                <a:spcPct val="0"/>
              </a:spcAft>
              <a:defRPr sz="3000" b="1">
                <a:solidFill>
                  <a:srgbClr val="0F5494"/>
                </a:solidFill>
                <a:latin typeface="Verdana" charset="0"/>
              </a:defRPr>
            </a:lvl8pPr>
            <a:lvl9pPr marL="2187575" algn="l" rtl="0" fontAlgn="base">
              <a:spcBef>
                <a:spcPct val="0"/>
              </a:spcBef>
              <a:spcAft>
                <a:spcPct val="0"/>
              </a:spcAft>
              <a:defRPr sz="3000" b="1">
                <a:solidFill>
                  <a:srgbClr val="0F5494"/>
                </a:solidFill>
                <a:latin typeface="Verdana" charset="0"/>
              </a:defRPr>
            </a:lvl9pPr>
          </a:lstStyle>
          <a:p>
            <a:pPr lvl="2" algn="r">
              <a:defRPr/>
            </a:pPr>
            <a:r>
              <a:rPr lang="it-IT" sz="1800" b="0" kern="0" smtClean="0">
                <a:latin typeface="Calibri" pitchFamily="34" charset="0"/>
                <a:ea typeface="+mj-ea"/>
              </a:rPr>
              <a:t>Basket tool</a:t>
            </a:r>
            <a:endParaRPr lang="en-US" sz="2000" kern="0" dirty="0">
              <a:solidFill>
                <a:srgbClr val="37ACDE"/>
              </a:solidFill>
              <a:latin typeface="Calibri" pitchFamily="34" charset="0"/>
              <a:ea typeface="+mj-ea"/>
            </a:endParaRPr>
          </a:p>
        </p:txBody>
      </p:sp>
      <p:pic>
        <p:nvPicPr>
          <p:cNvPr id="43" name="Picture 4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16770" y="873415"/>
            <a:ext cx="274177" cy="251329"/>
          </a:xfrm>
          <a:prstGeom prst="rect">
            <a:avLst/>
          </a:prstGeom>
        </p:spPr>
      </p:pic>
      <p:pic>
        <p:nvPicPr>
          <p:cNvPr id="44" name="Picture 2" descr="viewe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891528" y="6350080"/>
            <a:ext cx="229041" cy="229041"/>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p:cNvSpPr txBox="1">
            <a:spLocks/>
          </p:cNvSpPr>
          <p:nvPr/>
        </p:nvSpPr>
        <p:spPr bwMode="auto">
          <a:xfrm>
            <a:off x="4474947" y="6341516"/>
            <a:ext cx="13396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lvl="2" algn="r">
              <a:defRPr/>
            </a:pPr>
            <a:r>
              <a:rPr lang="en-GB" sz="1800" b="0" dirty="0">
                <a:latin typeface="Calibri" pitchFamily="34" charset="0"/>
                <a:ea typeface="+mj-ea"/>
              </a:rPr>
              <a:t>Map </a:t>
            </a:r>
            <a:r>
              <a:rPr lang="en-GB" sz="1800" b="0" dirty="0" smtClean="0">
                <a:latin typeface="Calibri" pitchFamily="34" charset="0"/>
                <a:ea typeface="+mj-ea"/>
              </a:rPr>
              <a:t>viewer</a:t>
            </a:r>
            <a:endParaRPr lang="en-US" sz="1800" b="0" dirty="0">
              <a:latin typeface="Calibri" pitchFamily="34" charset="0"/>
              <a:ea typeface="+mj-ea"/>
            </a:endParaRPr>
          </a:p>
        </p:txBody>
      </p:sp>
      <p:pic>
        <p:nvPicPr>
          <p:cNvPr id="46" name="Picture 45" descr="http://blog.whatsin.it/assets/uploads/2015/01/freccia-curva-rossa.png"/>
          <p:cNvPicPr/>
          <p:nvPr/>
        </p:nvPicPr>
        <p:blipFill>
          <a:blip r:embed="rId12" cstate="screen">
            <a:extLst>
              <a:ext uri="{28A0092B-C50C-407E-A947-70E740481C1C}">
                <a14:useLocalDpi xmlns:a14="http://schemas.microsoft.com/office/drawing/2010/main"/>
              </a:ext>
            </a:extLst>
          </a:blip>
          <a:srcRect/>
          <a:stretch>
            <a:fillRect/>
          </a:stretch>
        </p:blipFill>
        <p:spPr bwMode="auto">
          <a:xfrm rot="18871592" flipV="1">
            <a:off x="2196158" y="2668939"/>
            <a:ext cx="1349251" cy="543275"/>
          </a:xfrm>
          <a:prstGeom prst="rect">
            <a:avLst/>
          </a:prstGeom>
          <a:noFill/>
          <a:ln>
            <a:noFill/>
          </a:ln>
        </p:spPr>
      </p:pic>
      <p:pic>
        <p:nvPicPr>
          <p:cNvPr id="47" name="Picture 46" descr="http://blog.whatsin.it/assets/uploads/2015/01/freccia-curva-rossa.png"/>
          <p:cNvPicPr/>
          <p:nvPr/>
        </p:nvPicPr>
        <p:blipFill>
          <a:blip r:embed="rId13" cstate="screen">
            <a:extLst>
              <a:ext uri="{28A0092B-C50C-407E-A947-70E740481C1C}">
                <a14:useLocalDpi xmlns:a14="http://schemas.microsoft.com/office/drawing/2010/main"/>
              </a:ext>
            </a:extLst>
          </a:blip>
          <a:srcRect/>
          <a:stretch>
            <a:fillRect/>
          </a:stretch>
        </p:blipFill>
        <p:spPr bwMode="auto">
          <a:xfrm rot="360412" flipV="1">
            <a:off x="494428" y="4635395"/>
            <a:ext cx="1472088" cy="728059"/>
          </a:xfrm>
          <a:prstGeom prst="rect">
            <a:avLst/>
          </a:prstGeom>
          <a:noFill/>
          <a:ln>
            <a:noFill/>
          </a:ln>
        </p:spPr>
      </p:pic>
      <p:pic>
        <p:nvPicPr>
          <p:cNvPr id="48" name="Picture 47" descr="http://blog.whatsin.it/assets/uploads/2015/01/freccia-curva-rossa.png"/>
          <p:cNvPicPr/>
          <p:nvPr/>
        </p:nvPicPr>
        <p:blipFill>
          <a:blip r:embed="rId12" cstate="screen">
            <a:extLst>
              <a:ext uri="{28A0092B-C50C-407E-A947-70E740481C1C}">
                <a14:useLocalDpi xmlns:a14="http://schemas.microsoft.com/office/drawing/2010/main"/>
              </a:ext>
            </a:extLst>
          </a:blip>
          <a:srcRect/>
          <a:stretch>
            <a:fillRect/>
          </a:stretch>
        </p:blipFill>
        <p:spPr bwMode="auto">
          <a:xfrm rot="391727" flipV="1">
            <a:off x="5150221" y="4045660"/>
            <a:ext cx="1283435" cy="543275"/>
          </a:xfrm>
          <a:prstGeom prst="rect">
            <a:avLst/>
          </a:prstGeom>
          <a:noFill/>
          <a:ln>
            <a:noFill/>
          </a:ln>
        </p:spPr>
      </p:pic>
      <p:pic>
        <p:nvPicPr>
          <p:cNvPr id="49" name="Picture 48" descr="http://blog.whatsin.it/assets/uploads/2015/01/freccia-curva-rossa.png"/>
          <p:cNvPicPr/>
          <p:nvPr/>
        </p:nvPicPr>
        <p:blipFill>
          <a:blip r:embed="rId12" cstate="screen">
            <a:extLst>
              <a:ext uri="{28A0092B-C50C-407E-A947-70E740481C1C}">
                <a14:useLocalDpi xmlns:a14="http://schemas.microsoft.com/office/drawing/2010/main"/>
              </a:ext>
            </a:extLst>
          </a:blip>
          <a:srcRect/>
          <a:stretch>
            <a:fillRect/>
          </a:stretch>
        </p:blipFill>
        <p:spPr bwMode="auto">
          <a:xfrm rot="19220359" flipV="1">
            <a:off x="5108650" y="2887476"/>
            <a:ext cx="1349251" cy="543275"/>
          </a:xfrm>
          <a:prstGeom prst="rect">
            <a:avLst/>
          </a:prstGeom>
          <a:noFill/>
          <a:ln>
            <a:noFill/>
          </a:ln>
        </p:spPr>
      </p:pic>
    </p:spTree>
    <p:extLst>
      <p:ext uri="{BB962C8B-B14F-4D97-AF65-F5344CB8AC3E}">
        <p14:creationId xmlns:p14="http://schemas.microsoft.com/office/powerpoint/2010/main" val="297281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2162453"/>
            <a:ext cx="9087243" cy="4443269"/>
            <a:chOff x="155575" y="771525"/>
            <a:chExt cx="8413662" cy="5157787"/>
          </a:xfrm>
        </p:grpSpPr>
        <p:pic>
          <p:nvPicPr>
            <p:cNvPr id="27" name="Picture 26"/>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5575" y="771525"/>
              <a:ext cx="8413662" cy="5157787"/>
            </a:xfrm>
            <a:prstGeom prst="rect">
              <a:avLst/>
            </a:prstGeom>
            <a:ln>
              <a:noFill/>
            </a:ln>
            <a:effectLst>
              <a:softEdge rad="112500"/>
            </a:effectLst>
          </p:spPr>
        </p:pic>
        <p:sp>
          <p:nvSpPr>
            <p:cNvPr id="36" name="Rectangle 35"/>
            <p:cNvSpPr/>
            <p:nvPr/>
          </p:nvSpPr>
          <p:spPr>
            <a:xfrm>
              <a:off x="5608594" y="4097921"/>
              <a:ext cx="2408237" cy="17208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Rectangle 36"/>
            <p:cNvSpPr/>
            <p:nvPr/>
          </p:nvSpPr>
          <p:spPr>
            <a:xfrm>
              <a:off x="6032457" y="1671638"/>
              <a:ext cx="2408237" cy="21206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0544" y="3206179"/>
            <a:ext cx="396307" cy="43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72" y="5334017"/>
            <a:ext cx="845835" cy="3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0987" y="4005064"/>
            <a:ext cx="687584" cy="47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4809" y="6042614"/>
            <a:ext cx="435938" cy="48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bwMode="auto">
          <a:xfrm>
            <a:off x="4824406" y="2219497"/>
            <a:ext cx="3564018" cy="8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a:lnSpc>
                <a:spcPct val="115000"/>
              </a:lnSpc>
              <a:spcAft>
                <a:spcPts val="0"/>
              </a:spcAft>
              <a:buClr>
                <a:srgbClr val="37ACDE"/>
              </a:buClr>
            </a:pPr>
            <a:r>
              <a:rPr lang="en-GB" sz="1600" dirty="0" smtClean="0">
                <a:solidFill>
                  <a:srgbClr val="7030A0"/>
                </a:solidFill>
                <a:latin typeface="Calibri" panose="020F0502020204030204" pitchFamily="34" charset="0"/>
                <a:cs typeface="+mn-cs"/>
              </a:rPr>
              <a:t>Policy Coordinator: </a:t>
            </a:r>
            <a:r>
              <a:rPr lang="en-GB" sz="1600" dirty="0" smtClean="0">
                <a:solidFill>
                  <a:srgbClr val="000000"/>
                </a:solidFill>
                <a:latin typeface="Calibri" panose="020F0502020204030204" pitchFamily="34" charset="0"/>
                <a:cs typeface="+mn-cs"/>
              </a:rPr>
              <a:t>ENV </a:t>
            </a:r>
          </a:p>
          <a:p>
            <a:pPr>
              <a:lnSpc>
                <a:spcPct val="115000"/>
              </a:lnSpc>
              <a:spcAft>
                <a:spcPts val="0"/>
              </a:spcAft>
              <a:buClr>
                <a:srgbClr val="37ACDE"/>
              </a:buClr>
            </a:pPr>
            <a:r>
              <a:rPr lang="en-GB" sz="1600" dirty="0">
                <a:solidFill>
                  <a:srgbClr val="7030A0"/>
                </a:solidFill>
                <a:latin typeface="Calibri" panose="020F0502020204030204" pitchFamily="34" charset="0"/>
                <a:cs typeface="+mn-cs"/>
              </a:rPr>
              <a:t>Policy </a:t>
            </a:r>
            <a:r>
              <a:rPr lang="en-GB" sz="1600" dirty="0" smtClean="0">
                <a:solidFill>
                  <a:srgbClr val="7030A0"/>
                </a:solidFill>
                <a:latin typeface="Calibri" panose="020F0502020204030204" pitchFamily="34" charset="0"/>
                <a:cs typeface="+mn-cs"/>
              </a:rPr>
              <a:t>Board: </a:t>
            </a:r>
            <a:r>
              <a:rPr lang="en-GB" sz="1600" dirty="0" smtClean="0">
                <a:solidFill>
                  <a:srgbClr val="000000"/>
                </a:solidFill>
                <a:latin typeface="Calibri" panose="020F0502020204030204" pitchFamily="34" charset="0"/>
                <a:cs typeface="+mn-cs"/>
              </a:rPr>
              <a:t>ENV, SANTE, RTD, JRC </a:t>
            </a:r>
          </a:p>
          <a:p>
            <a:pPr>
              <a:lnSpc>
                <a:spcPct val="115000"/>
              </a:lnSpc>
              <a:spcAft>
                <a:spcPts val="0"/>
              </a:spcAft>
              <a:buClr>
                <a:srgbClr val="37ACDE"/>
              </a:buClr>
            </a:pPr>
            <a:r>
              <a:rPr lang="en-GB" sz="1600" dirty="0">
                <a:solidFill>
                  <a:srgbClr val="7030A0"/>
                </a:solidFill>
                <a:latin typeface="Calibri" panose="020F0502020204030204" pitchFamily="34" charset="0"/>
                <a:cs typeface="+mn-cs"/>
              </a:rPr>
              <a:t>Scientific &amp; Technical coordinator: </a:t>
            </a:r>
            <a:r>
              <a:rPr lang="en-GB" sz="1600" dirty="0" smtClean="0">
                <a:solidFill>
                  <a:srgbClr val="000000"/>
                </a:solidFill>
                <a:latin typeface="Calibri" panose="020F0502020204030204" pitchFamily="34" charset="0"/>
                <a:cs typeface="+mn-cs"/>
              </a:rPr>
              <a:t>JRC</a:t>
            </a:r>
          </a:p>
        </p:txBody>
      </p:sp>
      <p:sp>
        <p:nvSpPr>
          <p:cNvPr id="46" name="Title 1"/>
          <p:cNvSpPr txBox="1">
            <a:spLocks/>
          </p:cNvSpPr>
          <p:nvPr/>
        </p:nvSpPr>
        <p:spPr bwMode="auto">
          <a:xfrm>
            <a:off x="8198752" y="4109872"/>
            <a:ext cx="693728" cy="26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a:lnSpc>
                <a:spcPct val="115000"/>
              </a:lnSpc>
              <a:spcAft>
                <a:spcPts val="0"/>
              </a:spcAft>
              <a:buClr>
                <a:srgbClr val="37ACDE"/>
              </a:buClr>
            </a:pPr>
            <a:r>
              <a:rPr lang="en-GB" sz="1600" dirty="0" smtClean="0">
                <a:solidFill>
                  <a:srgbClr val="37ACDE"/>
                </a:solidFill>
                <a:latin typeface="Calibri" panose="020F0502020204030204" pitchFamily="34" charset="0"/>
                <a:cs typeface="+mn-cs"/>
              </a:rPr>
              <a:t> JRC </a:t>
            </a:r>
            <a:endParaRPr lang="en-GB" sz="1600" dirty="0" smtClean="0">
              <a:solidFill>
                <a:srgbClr val="000000"/>
              </a:solidFill>
              <a:latin typeface="Calibri" panose="020F0502020204030204" pitchFamily="34" charset="0"/>
              <a:cs typeface="+mn-cs"/>
            </a:endParaRPr>
          </a:p>
        </p:txBody>
      </p:sp>
      <p:sp>
        <p:nvSpPr>
          <p:cNvPr id="31" name="Title 1"/>
          <p:cNvSpPr txBox="1">
            <a:spLocks/>
          </p:cNvSpPr>
          <p:nvPr/>
        </p:nvSpPr>
        <p:spPr bwMode="auto">
          <a:xfrm>
            <a:off x="293816" y="3140968"/>
            <a:ext cx="2512291"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285750" indent="-285750">
              <a:lnSpc>
                <a:spcPct val="115000"/>
              </a:lnSpc>
              <a:spcAft>
                <a:spcPts val="0"/>
              </a:spcAft>
              <a:buClr>
                <a:srgbClr val="37ACDE"/>
              </a:buClr>
              <a:buFont typeface="Wingdings" panose="05000000000000000000" pitchFamily="2" charset="2"/>
              <a:buChar char="Ø"/>
            </a:pPr>
            <a:r>
              <a:rPr lang="en-GB" sz="1600" dirty="0">
                <a:solidFill>
                  <a:srgbClr val="7030A0"/>
                </a:solidFill>
                <a:latin typeface="Calibri" panose="020F0502020204030204" pitchFamily="34" charset="0"/>
                <a:cs typeface="+mn-cs"/>
              </a:rPr>
              <a:t>European Agencies:  </a:t>
            </a:r>
            <a:endParaRPr lang="en-GB" sz="1600" dirty="0" smtClean="0">
              <a:solidFill>
                <a:srgbClr val="7030A0"/>
              </a:solidFill>
              <a:latin typeface="Calibri" panose="020F0502020204030204" pitchFamily="34" charset="0"/>
              <a:cs typeface="+mn-cs"/>
            </a:endParaRPr>
          </a:p>
          <a:p>
            <a:pPr>
              <a:lnSpc>
                <a:spcPct val="115000"/>
              </a:lnSpc>
              <a:spcAft>
                <a:spcPts val="0"/>
              </a:spcAft>
              <a:buClr>
                <a:srgbClr val="37ACDE"/>
              </a:buClr>
            </a:pPr>
            <a:r>
              <a:rPr lang="en-GB" sz="1600" dirty="0">
                <a:solidFill>
                  <a:srgbClr val="7030A0"/>
                </a:solidFill>
                <a:latin typeface="Calibri" panose="020F0502020204030204" pitchFamily="34" charset="0"/>
                <a:cs typeface="+mn-cs"/>
              </a:rPr>
              <a:t> </a:t>
            </a:r>
            <a:r>
              <a:rPr lang="en-GB" sz="1600" dirty="0" smtClean="0">
                <a:solidFill>
                  <a:srgbClr val="7030A0"/>
                </a:solidFill>
                <a:latin typeface="Calibri" panose="020F0502020204030204" pitchFamily="34" charset="0"/>
                <a:cs typeface="+mn-cs"/>
              </a:rPr>
              <a:t>     </a:t>
            </a:r>
            <a:r>
              <a:rPr lang="en-GB" sz="1600" dirty="0" smtClean="0">
                <a:solidFill>
                  <a:srgbClr val="000000"/>
                </a:solidFill>
                <a:latin typeface="Calibri" panose="020F0502020204030204" pitchFamily="34" charset="0"/>
                <a:cs typeface="+mn-cs"/>
              </a:rPr>
              <a:t>EEA, EFSA, ECHA </a:t>
            </a:r>
          </a:p>
        </p:txBody>
      </p:sp>
      <p:sp>
        <p:nvSpPr>
          <p:cNvPr id="32" name="Title 1"/>
          <p:cNvSpPr txBox="1">
            <a:spLocks/>
          </p:cNvSpPr>
          <p:nvPr/>
        </p:nvSpPr>
        <p:spPr bwMode="auto">
          <a:xfrm>
            <a:off x="293816" y="3861048"/>
            <a:ext cx="3016314"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285750" indent="-285750">
              <a:lnSpc>
                <a:spcPct val="115000"/>
              </a:lnSpc>
              <a:spcAft>
                <a:spcPts val="0"/>
              </a:spcAft>
              <a:buClr>
                <a:srgbClr val="37ACDE"/>
              </a:buClr>
              <a:buFont typeface="Wingdings" panose="05000000000000000000" pitchFamily="2" charset="2"/>
              <a:buChar char="Ø"/>
            </a:pPr>
            <a:r>
              <a:rPr lang="en-GB" sz="1600" dirty="0" smtClean="0">
                <a:solidFill>
                  <a:srgbClr val="7030A0"/>
                </a:solidFill>
                <a:latin typeface="Calibri" panose="020F0502020204030204" pitchFamily="34" charset="0"/>
                <a:cs typeface="+mn-cs"/>
              </a:rPr>
              <a:t>International organisations:  </a:t>
            </a:r>
            <a:r>
              <a:rPr lang="en-GB" sz="1600" dirty="0" smtClean="0">
                <a:solidFill>
                  <a:srgbClr val="000000"/>
                </a:solidFill>
                <a:latin typeface="Calibri" panose="020F0502020204030204" pitchFamily="34" charset="0"/>
                <a:cs typeface="+mn-cs"/>
              </a:rPr>
              <a:t> </a:t>
            </a:r>
          </a:p>
          <a:p>
            <a:pPr>
              <a:lnSpc>
                <a:spcPct val="115000"/>
              </a:lnSpc>
              <a:spcAft>
                <a:spcPts val="0"/>
              </a:spcAft>
              <a:buClr>
                <a:srgbClr val="37ACDE"/>
              </a:buClr>
            </a:pPr>
            <a:r>
              <a:rPr lang="en-GB" sz="1600" dirty="0">
                <a:solidFill>
                  <a:srgbClr val="000000"/>
                </a:solidFill>
                <a:latin typeface="Calibri" panose="020F0502020204030204" pitchFamily="34" charset="0"/>
                <a:cs typeface="+mn-cs"/>
              </a:rPr>
              <a:t> </a:t>
            </a:r>
            <a:r>
              <a:rPr lang="en-GB" sz="1600" dirty="0" smtClean="0">
                <a:solidFill>
                  <a:srgbClr val="000000"/>
                </a:solidFill>
                <a:latin typeface="Calibri" panose="020F0502020204030204" pitchFamily="34" charset="0"/>
                <a:cs typeface="+mn-cs"/>
              </a:rPr>
              <a:t>     OECD, Health Canada</a:t>
            </a:r>
          </a:p>
        </p:txBody>
      </p:sp>
      <p:sp>
        <p:nvSpPr>
          <p:cNvPr id="33" name="Title 1"/>
          <p:cNvSpPr txBox="1">
            <a:spLocks/>
          </p:cNvSpPr>
          <p:nvPr/>
        </p:nvSpPr>
        <p:spPr bwMode="auto">
          <a:xfrm>
            <a:off x="293816" y="2304031"/>
            <a:ext cx="2512291"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285750" indent="-285750">
              <a:lnSpc>
                <a:spcPct val="115000"/>
              </a:lnSpc>
              <a:spcAft>
                <a:spcPts val="0"/>
              </a:spcAft>
              <a:buClr>
                <a:srgbClr val="37ACDE"/>
              </a:buClr>
              <a:buFont typeface="Wingdings" panose="05000000000000000000" pitchFamily="2" charset="2"/>
              <a:buChar char="Ø"/>
            </a:pPr>
            <a:r>
              <a:rPr lang="en-GB" sz="1600" dirty="0">
                <a:solidFill>
                  <a:srgbClr val="7030A0"/>
                </a:solidFill>
                <a:latin typeface="Calibri" panose="020F0502020204030204" pitchFamily="34" charset="0"/>
                <a:cs typeface="+mn-cs"/>
              </a:rPr>
              <a:t>European </a:t>
            </a:r>
            <a:r>
              <a:rPr lang="en-GB" sz="1600" dirty="0" smtClean="0">
                <a:solidFill>
                  <a:srgbClr val="7030A0"/>
                </a:solidFill>
                <a:latin typeface="Calibri" panose="020F0502020204030204" pitchFamily="34" charset="0"/>
                <a:cs typeface="+mn-cs"/>
              </a:rPr>
              <a:t>Commission  </a:t>
            </a:r>
          </a:p>
          <a:p>
            <a:pPr>
              <a:lnSpc>
                <a:spcPct val="115000"/>
              </a:lnSpc>
              <a:spcAft>
                <a:spcPts val="0"/>
              </a:spcAft>
              <a:buClr>
                <a:srgbClr val="37ACDE"/>
              </a:buClr>
            </a:pPr>
            <a:r>
              <a:rPr lang="en-GB" sz="1600" dirty="0">
                <a:solidFill>
                  <a:srgbClr val="7030A0"/>
                </a:solidFill>
                <a:latin typeface="Calibri" panose="020F0502020204030204" pitchFamily="34" charset="0"/>
                <a:cs typeface="+mn-cs"/>
              </a:rPr>
              <a:t> </a:t>
            </a:r>
            <a:r>
              <a:rPr lang="en-GB" sz="1600" dirty="0" smtClean="0">
                <a:solidFill>
                  <a:srgbClr val="7030A0"/>
                </a:solidFill>
                <a:latin typeface="Calibri" panose="020F0502020204030204" pitchFamily="34" charset="0"/>
                <a:cs typeface="+mn-cs"/>
              </a:rPr>
              <a:t>     </a:t>
            </a:r>
            <a:r>
              <a:rPr lang="en-GB" sz="1600" dirty="0" smtClean="0">
                <a:solidFill>
                  <a:srgbClr val="000000"/>
                </a:solidFill>
                <a:latin typeface="Calibri" panose="020F0502020204030204" pitchFamily="34" charset="0"/>
                <a:cs typeface="+mn-cs"/>
              </a:rPr>
              <a:t>DGs ENV, SANTE, RTD, JRC</a:t>
            </a:r>
          </a:p>
        </p:txBody>
      </p:sp>
      <p:sp>
        <p:nvSpPr>
          <p:cNvPr id="34" name="Title 1"/>
          <p:cNvSpPr txBox="1">
            <a:spLocks/>
          </p:cNvSpPr>
          <p:nvPr/>
        </p:nvSpPr>
        <p:spPr bwMode="auto">
          <a:xfrm>
            <a:off x="293816" y="4581128"/>
            <a:ext cx="2910032" cy="8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285750" indent="-285750">
              <a:lnSpc>
                <a:spcPct val="115000"/>
              </a:lnSpc>
              <a:spcAft>
                <a:spcPts val="0"/>
              </a:spcAft>
              <a:buClr>
                <a:srgbClr val="37ACDE"/>
              </a:buClr>
              <a:buFont typeface="Wingdings" panose="05000000000000000000" pitchFamily="2" charset="2"/>
              <a:buChar char="Ø"/>
            </a:pPr>
            <a:r>
              <a:rPr lang="en-GB" sz="1600" dirty="0" smtClean="0">
                <a:solidFill>
                  <a:srgbClr val="7030A0"/>
                </a:solidFill>
                <a:latin typeface="Calibri" panose="020F0502020204030204" pitchFamily="34" charset="0"/>
                <a:cs typeface="+mn-cs"/>
              </a:rPr>
              <a:t>EU Member States:</a:t>
            </a:r>
          </a:p>
          <a:p>
            <a:pPr>
              <a:lnSpc>
                <a:spcPct val="115000"/>
              </a:lnSpc>
              <a:spcAft>
                <a:spcPts val="0"/>
              </a:spcAft>
              <a:buClr>
                <a:srgbClr val="37ACDE"/>
              </a:buClr>
            </a:pPr>
            <a:r>
              <a:rPr lang="en-GB" sz="1600" dirty="0" smtClean="0">
                <a:solidFill>
                  <a:srgbClr val="000000"/>
                </a:solidFill>
                <a:latin typeface="Calibri" panose="020F0502020204030204" pitchFamily="34" charset="0"/>
              </a:rPr>
              <a:t>      National monitoring  </a:t>
            </a:r>
          </a:p>
          <a:p>
            <a:pPr>
              <a:lnSpc>
                <a:spcPct val="115000"/>
              </a:lnSpc>
              <a:spcAft>
                <a:spcPts val="0"/>
              </a:spcAft>
              <a:buClr>
                <a:srgbClr val="37ACDE"/>
              </a:buClr>
            </a:pPr>
            <a:r>
              <a:rPr lang="en-GB" sz="1600" dirty="0">
                <a:solidFill>
                  <a:srgbClr val="000000"/>
                </a:solidFill>
                <a:latin typeface="Calibri" panose="020F0502020204030204" pitchFamily="34" charset="0"/>
              </a:rPr>
              <a:t> </a:t>
            </a:r>
            <a:r>
              <a:rPr lang="en-GB" sz="1600" dirty="0" smtClean="0">
                <a:solidFill>
                  <a:srgbClr val="000000"/>
                </a:solidFill>
                <a:latin typeface="Calibri" panose="020F0502020204030204" pitchFamily="34" charset="0"/>
              </a:rPr>
              <a:t>     programmes/activities</a:t>
            </a:r>
            <a:endParaRPr lang="en-GB" sz="1600" dirty="0">
              <a:solidFill>
                <a:srgbClr val="000000"/>
              </a:solidFill>
              <a:latin typeface="Calibri" panose="020F0502020204030204" pitchFamily="34" charset="0"/>
            </a:endParaRPr>
          </a:p>
        </p:txBody>
      </p:sp>
      <p:sp>
        <p:nvSpPr>
          <p:cNvPr id="35" name="Title 1"/>
          <p:cNvSpPr txBox="1">
            <a:spLocks/>
          </p:cNvSpPr>
          <p:nvPr/>
        </p:nvSpPr>
        <p:spPr bwMode="auto">
          <a:xfrm>
            <a:off x="318067" y="5598995"/>
            <a:ext cx="3016314"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rgbClr val="004494"/>
                </a:solidFill>
                <a:latin typeface="Verdana"/>
                <a:ea typeface="MS PGothic" panose="020B0600070205080204"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anose="020B0600070205080204"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285750" indent="-285750">
              <a:lnSpc>
                <a:spcPct val="115000"/>
              </a:lnSpc>
              <a:spcAft>
                <a:spcPts val="0"/>
              </a:spcAft>
              <a:buClr>
                <a:srgbClr val="37ACDE"/>
              </a:buClr>
              <a:buFont typeface="Wingdings" panose="05000000000000000000" pitchFamily="2" charset="2"/>
              <a:buChar char="Ø"/>
            </a:pPr>
            <a:r>
              <a:rPr lang="en-GB" sz="1600" dirty="0" smtClean="0">
                <a:solidFill>
                  <a:srgbClr val="7030A0"/>
                </a:solidFill>
                <a:latin typeface="Calibri" panose="020F0502020204030204" pitchFamily="34" charset="0"/>
                <a:cs typeface="+mn-cs"/>
              </a:rPr>
              <a:t>Research projects</a:t>
            </a:r>
            <a:endParaRPr lang="en-GB" sz="1600" dirty="0" smtClean="0">
              <a:solidFill>
                <a:srgbClr val="000000"/>
              </a:solidFill>
              <a:latin typeface="Calibri" panose="020F0502020204030204" pitchFamily="34" charset="0"/>
              <a:cs typeface="+mn-cs"/>
            </a:endParaRPr>
          </a:p>
          <a:p>
            <a:pPr>
              <a:lnSpc>
                <a:spcPct val="115000"/>
              </a:lnSpc>
              <a:spcAft>
                <a:spcPts val="0"/>
              </a:spcAft>
              <a:buClr>
                <a:srgbClr val="37ACDE"/>
              </a:buClr>
            </a:pPr>
            <a:r>
              <a:rPr lang="en-GB" sz="1600" dirty="0">
                <a:solidFill>
                  <a:srgbClr val="000000"/>
                </a:solidFill>
                <a:latin typeface="Calibri" panose="020F0502020204030204" pitchFamily="34" charset="0"/>
                <a:cs typeface="+mn-cs"/>
              </a:rPr>
              <a:t> </a:t>
            </a:r>
            <a:r>
              <a:rPr lang="en-GB" sz="1600" dirty="0" smtClean="0">
                <a:solidFill>
                  <a:srgbClr val="000000"/>
                </a:solidFill>
                <a:latin typeface="Calibri" panose="020F0502020204030204" pitchFamily="34" charset="0"/>
                <a:cs typeface="+mn-cs"/>
              </a:rPr>
              <a:t>     </a:t>
            </a:r>
          </a:p>
        </p:txBody>
      </p:sp>
      <p:sp>
        <p:nvSpPr>
          <p:cNvPr id="2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IPCHEM is partnership</a:t>
            </a:r>
            <a:endParaRPr lang="en-GB" altLang="zh-CN" sz="3000" b="1" dirty="0"/>
          </a:p>
        </p:txBody>
      </p:sp>
      <p:pic>
        <p:nvPicPr>
          <p:cNvPr id="25" name="Picture 2"/>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168619" y="3575672"/>
            <a:ext cx="2403035" cy="249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501888" y="3212976"/>
            <a:ext cx="1322915" cy="338554"/>
          </a:xfrm>
          <a:prstGeom prst="rect">
            <a:avLst/>
          </a:prstGeom>
          <a:noFill/>
        </p:spPr>
        <p:txBody>
          <a:bodyPr wrap="square" rtlCol="0">
            <a:spAutoFit/>
          </a:bodyPr>
          <a:lstStyle/>
          <a:p>
            <a:r>
              <a:rPr lang="en-US" sz="1600" dirty="0" smtClean="0">
                <a:latin typeface="Calibri" panose="020F0502020204030204" pitchFamily="34" charset="0"/>
              </a:rPr>
              <a:t>Environment</a:t>
            </a:r>
            <a:endParaRPr lang="en-US" sz="1600" dirty="0">
              <a:latin typeface="Calibri" panose="020F0502020204030204" pitchFamily="34" charset="0"/>
            </a:endParaRPr>
          </a:p>
        </p:txBody>
      </p:sp>
      <p:sp>
        <p:nvSpPr>
          <p:cNvPr id="29" name="TextBox 28"/>
          <p:cNvSpPr txBox="1"/>
          <p:nvPr/>
        </p:nvSpPr>
        <p:spPr>
          <a:xfrm>
            <a:off x="3880587" y="6093296"/>
            <a:ext cx="3024336" cy="338554"/>
          </a:xfrm>
          <a:prstGeom prst="rect">
            <a:avLst/>
          </a:prstGeom>
          <a:noFill/>
        </p:spPr>
        <p:txBody>
          <a:bodyPr wrap="square" rtlCol="0">
            <a:spAutoFit/>
          </a:bodyPr>
          <a:lstStyle/>
          <a:p>
            <a:r>
              <a:rPr lang="en-US" sz="1600" dirty="0" smtClean="0">
                <a:latin typeface="Calibri" panose="020F0502020204030204" pitchFamily="34" charset="0"/>
              </a:rPr>
              <a:t>Humans</a:t>
            </a:r>
            <a:endParaRPr lang="en-US" sz="1600" dirty="0">
              <a:latin typeface="Calibri" panose="020F0502020204030204" pitchFamily="34" charset="0"/>
            </a:endParaRPr>
          </a:p>
        </p:txBody>
      </p:sp>
      <p:sp>
        <p:nvSpPr>
          <p:cNvPr id="30" name="TextBox 29"/>
          <p:cNvSpPr txBox="1"/>
          <p:nvPr/>
        </p:nvSpPr>
        <p:spPr>
          <a:xfrm>
            <a:off x="6400867" y="5379313"/>
            <a:ext cx="1415260" cy="338554"/>
          </a:xfrm>
          <a:prstGeom prst="rect">
            <a:avLst/>
          </a:prstGeom>
          <a:noFill/>
        </p:spPr>
        <p:txBody>
          <a:bodyPr wrap="square" rtlCol="0">
            <a:spAutoFit/>
          </a:bodyPr>
          <a:lstStyle/>
          <a:p>
            <a:r>
              <a:rPr lang="en-US" sz="1600" dirty="0" smtClean="0">
                <a:latin typeface="Calibri" panose="020F0502020204030204" pitchFamily="34" charset="0"/>
              </a:rPr>
              <a:t>Food &amp; feed</a:t>
            </a:r>
            <a:endParaRPr lang="en-US" sz="1600" dirty="0">
              <a:latin typeface="Calibri" panose="020F0502020204030204" pitchFamily="34" charset="0"/>
            </a:endParaRPr>
          </a:p>
        </p:txBody>
      </p:sp>
      <p:sp>
        <p:nvSpPr>
          <p:cNvPr id="39" name="TextBox 38"/>
          <p:cNvSpPr txBox="1"/>
          <p:nvPr/>
        </p:nvSpPr>
        <p:spPr>
          <a:xfrm>
            <a:off x="6328859" y="3933056"/>
            <a:ext cx="1415260" cy="584775"/>
          </a:xfrm>
          <a:prstGeom prst="rect">
            <a:avLst/>
          </a:prstGeom>
          <a:noFill/>
        </p:spPr>
        <p:txBody>
          <a:bodyPr wrap="square" rtlCol="0">
            <a:spAutoFit/>
          </a:bodyPr>
          <a:lstStyle/>
          <a:p>
            <a:r>
              <a:rPr lang="en-US" sz="1600" dirty="0" smtClean="0">
                <a:latin typeface="Calibri" panose="020F0502020204030204" pitchFamily="34" charset="0"/>
              </a:rPr>
              <a:t>Products &amp; indoor air</a:t>
            </a:r>
            <a:endParaRPr lang="en-US" sz="1600" dirty="0">
              <a:latin typeface="Calibri" panose="020F0502020204030204" pitchFamily="34" charset="0"/>
            </a:endParaRPr>
          </a:p>
        </p:txBody>
      </p:sp>
      <p:pic>
        <p:nvPicPr>
          <p:cNvPr id="40" name="Picture 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5536" y="5945672"/>
            <a:ext cx="501567" cy="501567"/>
          </a:xfrm>
          <a:prstGeom prst="rect">
            <a:avLst/>
          </a:prstGeom>
        </p:spPr>
      </p:pic>
      <p:pic>
        <p:nvPicPr>
          <p:cNvPr id="38" name="Picture 50" descr="http://www.ufz.de/solutions/images/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5536" y="6499816"/>
            <a:ext cx="1008112" cy="1695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edcmixrisk.ki.se/wp-content/uploads/sites/34/2015/08/edc_riskmix_drops_liggande_final-e1439449419142.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43608" y="6021288"/>
            <a:ext cx="792088" cy="2613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EAL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47664" y="6417332"/>
            <a:ext cx="648072" cy="3240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logoofiicai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51720" y="6042614"/>
            <a:ext cx="596595" cy="338714"/>
          </a:xfrm>
          <a:prstGeom prst="rect">
            <a:avLst/>
          </a:prstGeom>
          <a:noFill/>
          <a:ln>
            <a:noFill/>
          </a:ln>
        </p:spPr>
      </p:pic>
      <p:pic>
        <p:nvPicPr>
          <p:cNvPr id="44" name="Picture 6" descr="Risultati immagini per Sinphonie eu project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267744" y="6431652"/>
            <a:ext cx="936104" cy="23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8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ctrTitle"/>
          </p:nvPr>
        </p:nvSpPr>
        <p:spPr>
          <a:xfrm>
            <a:off x="1763688" y="2276872"/>
            <a:ext cx="5040560" cy="3083098"/>
          </a:xfrm>
        </p:spPr>
        <p:txBody>
          <a:bodyPr/>
          <a:lstStyle/>
          <a:p>
            <a:pPr indent="0" eaLnBrk="1" hangingPunct="1"/>
            <a:r>
              <a:rPr lang="en-GB" sz="3900" dirty="0" smtClean="0">
                <a:ea typeface="ＭＳ Ｐゴシック" pitchFamily="34" charset="-128"/>
              </a:rPr>
              <a:t>Thank you for your attention</a:t>
            </a:r>
            <a:endParaRPr lang="en-GB" sz="3900" dirty="0" smtClean="0">
              <a:ea typeface="ＭＳ Ｐゴシック" pitchFamily="34" charset="-128"/>
            </a:endParaRPr>
          </a:p>
        </p:txBody>
      </p:sp>
    </p:spTree>
    <p:extLst>
      <p:ext uri="{BB962C8B-B14F-4D97-AF65-F5344CB8AC3E}">
        <p14:creationId xmlns:p14="http://schemas.microsoft.com/office/powerpoint/2010/main" val="370508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err="1" smtClean="0"/>
              <a:t>ERBFacility</a:t>
            </a:r>
            <a:r>
              <a:rPr lang="en-GB" altLang="zh-CN" sz="3000" b="1" dirty="0" smtClean="0"/>
              <a:t> in the policy context</a:t>
            </a:r>
            <a:endParaRPr lang="en-GB" altLang="zh-CN" sz="3000" b="1" dirty="0"/>
          </a:p>
        </p:txBody>
      </p:sp>
      <p:sp>
        <p:nvSpPr>
          <p:cNvPr id="12" name="Rectangle 3"/>
          <p:cNvSpPr txBox="1">
            <a:spLocks noChangeArrowheads="1"/>
          </p:cNvSpPr>
          <p:nvPr/>
        </p:nvSpPr>
        <p:spPr bwMode="auto">
          <a:xfrm>
            <a:off x="776288" y="2420888"/>
            <a:ext cx="7756152" cy="423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Implementation</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and effectiveness evaluation of the EU chemical acquis </a:t>
            </a:r>
          </a:p>
          <a:p>
            <a:pPr marL="812800" lvl="1" indent="-355600" eaLnBrk="0" hangingPunct="0">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1900" b="1" i="0" u="none" strike="noStrike" kern="0" cap="none" spc="0" normalizeH="0" baseline="0" noProof="0" dirty="0" smtClean="0">
                <a:ln>
                  <a:noFill/>
                </a:ln>
                <a:solidFill>
                  <a:srgbClr val="0F5494"/>
                </a:solidFill>
                <a:effectLst/>
                <a:uLnTx/>
                <a:uFillTx/>
                <a:latin typeface="+mn-lt"/>
                <a:cs typeface="ＭＳ Ｐゴシック" charset="-128"/>
              </a:rPr>
              <a:t>REACH, PPPR, BPR, Medicinal</a:t>
            </a:r>
            <a:r>
              <a:rPr kumimoji="0" lang="en-US" sz="1900" b="1" i="0" u="none" strike="noStrike" kern="0" cap="none" spc="0" normalizeH="0" noProof="0" dirty="0" smtClean="0">
                <a:ln>
                  <a:noFill/>
                </a:ln>
                <a:solidFill>
                  <a:srgbClr val="0F5494"/>
                </a:solidFill>
                <a:effectLst/>
                <a:uLnTx/>
                <a:uFillTx/>
                <a:latin typeface="+mn-lt"/>
                <a:cs typeface="ＭＳ Ｐゴシック" charset="-128"/>
              </a:rPr>
              <a:t> Reg., ….</a:t>
            </a:r>
            <a:endParaRPr kumimoji="0" lang="en-US" sz="1900" b="1" i="0" u="none" strike="noStrike" kern="0" cap="none" spc="0" normalizeH="0" baseline="0" noProof="0" dirty="0" smtClean="0">
              <a:ln>
                <a:noFill/>
              </a:ln>
              <a:solidFill>
                <a:srgbClr val="0F5494"/>
              </a:solidFill>
              <a:effectLst/>
              <a:uLnTx/>
              <a:uFillTx/>
              <a:latin typeface="+mn-lt"/>
              <a:cs typeface="ＭＳ Ｐゴシック" charset="-128"/>
            </a:endParaRPr>
          </a:p>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7</a:t>
            </a:r>
            <a:r>
              <a:rPr kumimoji="0" lang="en-US" sz="2300" b="0" i="0" u="none" strike="noStrike" kern="0" cap="none" spc="0" normalizeH="0" baseline="30000" noProof="0" dirty="0" smtClean="0">
                <a:ln>
                  <a:noFill/>
                </a:ln>
                <a:solidFill>
                  <a:srgbClr val="0F5494"/>
                </a:solidFill>
                <a:effectLst/>
                <a:uLnTx/>
                <a:uFillTx/>
                <a:latin typeface="+mn-lt"/>
                <a:cs typeface="ＭＳ Ｐゴシック" charset="-128"/>
              </a:rPr>
              <a:t>th</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EAP, </a:t>
            </a: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Art.</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71 (4) ….a chemical exposure and toxicity knowledge base will be established</a:t>
            </a: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a:p>
            <a:pPr marL="355600" marR="0" lvl="0" indent="-355600" algn="l" defTabSz="914400" rtl="0" eaLnBrk="0" fontAlgn="base" latinLnBrk="0" hangingPunct="0">
              <a:lnSpc>
                <a:spcPct val="100000"/>
              </a:lnSpc>
              <a:spcBef>
                <a:spcPct val="20000"/>
              </a:spcBef>
              <a:spcAft>
                <a:spcPct val="200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Non-toxic</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environment </a:t>
            </a:r>
          </a:p>
          <a:p>
            <a:pPr marL="812800" lvl="1" indent="-355600" eaLnBrk="0" hangingPunct="0">
              <a:spcBef>
                <a:spcPct val="20000"/>
              </a:spcBef>
              <a:spcAft>
                <a:spcPct val="20000"/>
              </a:spcAft>
              <a:buClr>
                <a:srgbClr val="0F5494"/>
              </a:buClr>
              <a:buSzPct val="110000"/>
              <a:buFont typeface="Arial" panose="020B0604020202020204" pitchFamily="34" charset="0"/>
              <a:buChar char="•"/>
              <a:tabLst>
                <a:tab pos="439738" algn="l"/>
              </a:tabLst>
              <a:defRPr/>
            </a:pPr>
            <a:r>
              <a:rPr lang="en-US" sz="1900" b="1" kern="0" baseline="0" dirty="0" smtClean="0">
                <a:latin typeface="+mn-lt"/>
                <a:cs typeface="ＭＳ Ｐゴシック" charset="-128"/>
              </a:rPr>
              <a:t>Early</a:t>
            </a:r>
            <a:r>
              <a:rPr lang="en-US" sz="1900" b="1" kern="0" dirty="0" smtClean="0">
                <a:latin typeface="+mn-lt"/>
                <a:cs typeface="ＭＳ Ｐゴシック" charset="-128"/>
              </a:rPr>
              <a:t> warning system</a:t>
            </a:r>
          </a:p>
          <a:p>
            <a:pPr marL="355600" indent="-355600" eaLnBrk="0" hangingPunct="0">
              <a:spcBef>
                <a:spcPct val="20000"/>
              </a:spcBef>
              <a:spcAft>
                <a:spcPct val="200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Lack of knowledge</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on the effect of chemicals on ecosystems</a:t>
            </a: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p:txBody>
      </p:sp>
    </p:spTree>
    <p:extLst>
      <p:ext uri="{BB962C8B-B14F-4D97-AF65-F5344CB8AC3E}">
        <p14:creationId xmlns:p14="http://schemas.microsoft.com/office/powerpoint/2010/main" val="31584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4" end="4"/>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Selection of substances to be monitored</a:t>
            </a:r>
            <a:endParaRPr lang="en-GB" altLang="zh-CN" sz="3000" b="1" dirty="0"/>
          </a:p>
        </p:txBody>
      </p:sp>
      <p:sp>
        <p:nvSpPr>
          <p:cNvPr id="12" name="Rectangle 3"/>
          <p:cNvSpPr txBox="1">
            <a:spLocks noChangeArrowheads="1"/>
          </p:cNvSpPr>
          <p:nvPr/>
        </p:nvSpPr>
        <p:spPr bwMode="auto">
          <a:xfrm>
            <a:off x="776288" y="2420888"/>
            <a:ext cx="7756152" cy="372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One criterion</a:t>
            </a:r>
            <a:r>
              <a:rPr lang="en-US" sz="2300" kern="0" dirty="0">
                <a:latin typeface="+mn-lt"/>
                <a:cs typeface="ＭＳ Ｐゴシック" charset="-128"/>
              </a:rPr>
              <a:t> </a:t>
            </a:r>
            <a:r>
              <a:rPr lang="en-US" sz="2300" kern="0" dirty="0" smtClean="0">
                <a:latin typeface="+mn-lt"/>
                <a:cs typeface="ＭＳ Ｐゴシック" charset="-128"/>
              </a:rPr>
              <a:t>to consider: </a:t>
            </a: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Can we do anything about the exposure?</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t>
            </a:r>
          </a:p>
          <a:p>
            <a:pPr marL="812800" lvl="1" indent="-355600" eaLnBrk="0" hangingPunct="0">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1900" b="1" i="0" u="none" strike="noStrike" kern="0" cap="none" spc="0" normalizeH="0" baseline="0" noProof="0" dirty="0" smtClean="0">
                <a:ln>
                  <a:noFill/>
                </a:ln>
                <a:solidFill>
                  <a:srgbClr val="0F5494"/>
                </a:solidFill>
                <a:effectLst/>
                <a:uLnTx/>
                <a:uFillTx/>
                <a:latin typeface="+mn-lt"/>
                <a:cs typeface="ＭＳ Ｐゴシック" charset="-128"/>
              </a:rPr>
              <a:t>PCBs ?</a:t>
            </a:r>
          </a:p>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PBTs/</a:t>
            </a:r>
            <a:r>
              <a:rPr kumimoji="0" lang="en-US" sz="2300" b="0" i="0" u="none" strike="noStrike" kern="0" cap="none" spc="0" normalizeH="0" baseline="0" noProof="0" dirty="0" err="1" smtClean="0">
                <a:ln>
                  <a:noFill/>
                </a:ln>
                <a:solidFill>
                  <a:srgbClr val="0F5494"/>
                </a:solidFill>
                <a:effectLst/>
                <a:uLnTx/>
                <a:uFillTx/>
                <a:latin typeface="+mn-lt"/>
                <a:cs typeface="ＭＳ Ｐゴシック" charset="-128"/>
              </a:rPr>
              <a:t>vPvBs</a:t>
            </a: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 – what about P/</a:t>
            </a:r>
            <a:r>
              <a:rPr kumimoji="0" lang="en-US" sz="2300" b="0" i="0" u="none" strike="noStrike" kern="0" cap="none" spc="0" normalizeH="0" baseline="0" noProof="0" dirty="0" err="1" smtClean="0">
                <a:ln>
                  <a:noFill/>
                </a:ln>
                <a:solidFill>
                  <a:srgbClr val="0F5494"/>
                </a:solidFill>
                <a:effectLst/>
                <a:uLnTx/>
                <a:uFillTx/>
                <a:latin typeface="+mn-lt"/>
                <a:cs typeface="ＭＳ Ｐゴシック" charset="-128"/>
              </a:rPr>
              <a:t>vP</a:t>
            </a: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 or</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close to PBTs/</a:t>
            </a:r>
            <a:r>
              <a:rPr kumimoji="0" lang="en-US" sz="2300" b="0" i="0" u="none" strike="noStrike" kern="0" cap="none" spc="0" normalizeH="0" noProof="0" dirty="0" err="1" smtClean="0">
                <a:ln>
                  <a:noFill/>
                </a:ln>
                <a:solidFill>
                  <a:srgbClr val="0F5494"/>
                </a:solidFill>
                <a:effectLst/>
                <a:uLnTx/>
                <a:uFillTx/>
                <a:latin typeface="+mn-lt"/>
                <a:cs typeface="ＭＳ Ｐゴシック" charset="-128"/>
              </a:rPr>
              <a:t>vPvBs</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t>
            </a: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a:p>
            <a:pPr marL="355600" marR="0" lvl="0" indent="-355600" algn="l" defTabSz="914400" rtl="0" eaLnBrk="0" fontAlgn="base" latinLnBrk="0" hangingPunct="0">
              <a:lnSpc>
                <a:spcPct val="100000"/>
              </a:lnSpc>
              <a:spcBef>
                <a:spcPct val="20000"/>
              </a:spcBef>
              <a:spcAft>
                <a:spcPct val="200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err="1" smtClean="0">
                <a:ln>
                  <a:noFill/>
                </a:ln>
                <a:solidFill>
                  <a:srgbClr val="0F5494"/>
                </a:solidFill>
                <a:effectLst/>
                <a:uLnTx/>
                <a:uFillTx/>
                <a:latin typeface="+mn-lt"/>
                <a:cs typeface="ＭＳ Ｐゴシック" charset="-128"/>
              </a:rPr>
              <a:t>Prioritisation</a:t>
            </a:r>
            <a:r>
              <a:rPr lang="en-US" sz="2300" kern="0" dirty="0">
                <a:latin typeface="+mn-lt"/>
                <a:cs typeface="ＭＳ Ｐゴシック" charset="-128"/>
              </a:rPr>
              <a:t> </a:t>
            </a:r>
            <a:r>
              <a:rPr lang="en-US" sz="2300" kern="0" dirty="0" smtClean="0">
                <a:latin typeface="+mn-lt"/>
                <a:cs typeface="ＭＳ Ｐゴシック" charset="-128"/>
              </a:rPr>
              <a:t>exercise </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t>
            </a:r>
          </a:p>
          <a:p>
            <a:pPr marL="812800" lvl="1" indent="-355600" eaLnBrk="0" hangingPunct="0">
              <a:spcBef>
                <a:spcPct val="20000"/>
              </a:spcBef>
              <a:spcAft>
                <a:spcPct val="20000"/>
              </a:spcAft>
              <a:buClr>
                <a:srgbClr val="0F5494"/>
              </a:buClr>
              <a:buSzPct val="110000"/>
              <a:buFont typeface="Arial" panose="020B0604020202020204" pitchFamily="34" charset="0"/>
              <a:buChar char="•"/>
              <a:tabLst>
                <a:tab pos="439738" algn="l"/>
              </a:tabLst>
              <a:defRPr/>
            </a:pPr>
            <a:r>
              <a:rPr lang="en-US" sz="1900" b="1" kern="0" baseline="0" dirty="0" smtClean="0">
                <a:latin typeface="+mn-lt"/>
                <a:cs typeface="ＭＳ Ｐゴシック" charset="-128"/>
              </a:rPr>
              <a:t>EHB4EU</a:t>
            </a:r>
            <a:r>
              <a:rPr lang="en-US" sz="1900" b="1" kern="0" dirty="0" smtClean="0">
                <a:latin typeface="+mn-lt"/>
                <a:cs typeface="ＭＳ Ｐゴシック" charset="-128"/>
              </a:rPr>
              <a:t> has one; maybe something simpler?</a:t>
            </a:r>
          </a:p>
          <a:p>
            <a:pPr marL="355600" indent="-355600" eaLnBrk="0" hangingPunct="0">
              <a:spcBef>
                <a:spcPct val="20000"/>
              </a:spcBef>
              <a:spcAft>
                <a:spcPct val="20000"/>
              </a:spcAft>
              <a:buClr>
                <a:srgbClr val="0F5494"/>
              </a:buClr>
              <a:buSzPct val="110000"/>
              <a:buFont typeface="Arial" panose="020B0604020202020204" pitchFamily="34" charset="0"/>
              <a:buChar char="•"/>
              <a:tabLst>
                <a:tab pos="439738" algn="l"/>
              </a:tabLst>
              <a:defRPr/>
            </a:pP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p:txBody>
      </p:sp>
    </p:spTree>
    <p:extLst>
      <p:ext uri="{BB962C8B-B14F-4D97-AF65-F5344CB8AC3E}">
        <p14:creationId xmlns:p14="http://schemas.microsoft.com/office/powerpoint/2010/main" val="40033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Combination effects of chemicals</a:t>
            </a:r>
            <a:endParaRPr lang="en-GB" altLang="zh-CN" sz="3000" b="1" dirty="0"/>
          </a:p>
        </p:txBody>
      </p:sp>
      <p:sp>
        <p:nvSpPr>
          <p:cNvPr id="12" name="Rectangle 3"/>
          <p:cNvSpPr txBox="1">
            <a:spLocks noChangeArrowheads="1"/>
          </p:cNvSpPr>
          <p:nvPr/>
        </p:nvSpPr>
        <p:spPr bwMode="auto">
          <a:xfrm>
            <a:off x="776288" y="2837196"/>
            <a:ext cx="7756152" cy="217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lang="en-US" sz="2300" kern="0" dirty="0" smtClean="0">
                <a:latin typeface="+mn-lt"/>
                <a:cs typeface="ＭＳ Ｐゴシック" charset="-128"/>
              </a:rPr>
              <a:t>Allow for the assessment of combination effects of chemicals </a:t>
            </a:r>
            <a:endParaRPr kumimoji="0" lang="en-US" sz="2300" b="0" i="0" u="none" strike="noStrike" kern="0" cap="none" spc="0" normalizeH="0" noProof="0" dirty="0" smtClean="0">
              <a:ln>
                <a:noFill/>
              </a:ln>
              <a:solidFill>
                <a:srgbClr val="0F5494"/>
              </a:solidFill>
              <a:effectLst/>
              <a:uLnTx/>
              <a:uFillTx/>
              <a:latin typeface="+mn-lt"/>
              <a:cs typeface="ＭＳ Ｐゴシック" charset="-128"/>
            </a:endParaRPr>
          </a:p>
          <a:p>
            <a:pPr marL="812800" lvl="1" indent="-355600" eaLnBrk="0" hangingPunct="0">
              <a:spcBef>
                <a:spcPct val="20000"/>
              </a:spcBef>
              <a:spcAft>
                <a:spcPts val="1200"/>
              </a:spcAft>
              <a:buClr>
                <a:srgbClr val="0F5494"/>
              </a:buClr>
              <a:buSzPct val="110000"/>
              <a:buFont typeface="Arial" panose="020B0604020202020204" pitchFamily="34" charset="0"/>
              <a:buChar char="•"/>
              <a:tabLst>
                <a:tab pos="439738" algn="l"/>
              </a:tabLst>
              <a:defRPr/>
            </a:pPr>
            <a:r>
              <a:rPr lang="en-US" sz="1900" b="1" kern="0" dirty="0" smtClean="0">
                <a:latin typeface="+mn-lt"/>
                <a:cs typeface="ＭＳ Ｐゴシック" charset="-128"/>
              </a:rPr>
              <a:t>E.g. record that chemicals were measured in the same individual</a:t>
            </a:r>
            <a:endParaRPr kumimoji="0" lang="en-US" sz="1900" b="1" i="0" u="none" strike="noStrike" kern="0" cap="none" spc="0" normalizeH="0" baseline="0" noProof="0" dirty="0" smtClean="0">
              <a:ln>
                <a:noFill/>
              </a:ln>
              <a:solidFill>
                <a:srgbClr val="0F5494"/>
              </a:solidFill>
              <a:effectLst/>
              <a:uLnTx/>
              <a:uFillTx/>
              <a:latin typeface="+mn-lt"/>
              <a:cs typeface="ＭＳ Ｐゴシック" charset="-128"/>
            </a:endParaRPr>
          </a:p>
          <a:p>
            <a:pPr marL="355600" indent="-355600" eaLnBrk="0" hangingPunct="0">
              <a:spcBef>
                <a:spcPct val="20000"/>
              </a:spcBef>
              <a:spcAft>
                <a:spcPct val="20000"/>
              </a:spcAft>
              <a:buClr>
                <a:srgbClr val="0F5494"/>
              </a:buClr>
              <a:buSzPct val="110000"/>
              <a:buFont typeface="Arial" panose="020B0604020202020204" pitchFamily="34" charset="0"/>
              <a:buChar char="•"/>
              <a:tabLst>
                <a:tab pos="439738" algn="l"/>
              </a:tabLst>
              <a:defRPr/>
            </a:pP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p:txBody>
      </p:sp>
    </p:spTree>
    <p:extLst>
      <p:ext uri="{BB962C8B-B14F-4D97-AF65-F5344CB8AC3E}">
        <p14:creationId xmlns:p14="http://schemas.microsoft.com/office/powerpoint/2010/main" val="132395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Possible synergies</a:t>
            </a:r>
            <a:endParaRPr lang="en-GB" altLang="zh-CN" sz="3000" b="1" dirty="0"/>
          </a:p>
        </p:txBody>
      </p:sp>
      <p:sp>
        <p:nvSpPr>
          <p:cNvPr id="12" name="Rectangle 3"/>
          <p:cNvSpPr txBox="1">
            <a:spLocks noChangeArrowheads="1"/>
          </p:cNvSpPr>
          <p:nvPr/>
        </p:nvSpPr>
        <p:spPr bwMode="auto">
          <a:xfrm>
            <a:off x="776288" y="2420888"/>
            <a:ext cx="7756152" cy="317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20000"/>
              </a:spcBef>
              <a:spcAft>
                <a:spcPts val="1200"/>
              </a:spcAft>
              <a:buClr>
                <a:srgbClr val="0F5494"/>
              </a:buClr>
              <a:buSzPct val="110000"/>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Consider synergies whenever possible</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and useful:</a:t>
            </a: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EHBM4EU</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t>
            </a:r>
          </a:p>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WFD Watch</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list</a:t>
            </a: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a:p>
            <a:pPr marL="355600" marR="0" lvl="0" indent="-355600" algn="l" defTabSz="914400" rtl="0" eaLnBrk="0" fontAlgn="base" latinLnBrk="0" hangingPunct="0">
              <a:lnSpc>
                <a:spcPct val="100000"/>
              </a:lnSpc>
              <a:spcBef>
                <a:spcPct val="20000"/>
              </a:spcBef>
              <a:spcAft>
                <a:spcPct val="20000"/>
              </a:spcAft>
              <a:buClr>
                <a:srgbClr val="0F5494"/>
              </a:buClr>
              <a:buSzPct val="110000"/>
              <a:buFont typeface="Arial" panose="020B0604020202020204" pitchFamily="34" charset="0"/>
              <a:buChar char="•"/>
              <a:tabLst>
                <a:tab pos="439738" algn="l"/>
              </a:tabLst>
              <a:defRPr/>
            </a:pP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LUCAS – soil survey</a:t>
            </a:r>
          </a:p>
          <a:p>
            <a:pPr marL="355600" marR="0" lvl="0" indent="-355600" algn="l" defTabSz="914400" rtl="0" eaLnBrk="0" fontAlgn="base" latinLnBrk="0" hangingPunct="0">
              <a:lnSpc>
                <a:spcPct val="100000"/>
              </a:lnSpc>
              <a:spcBef>
                <a:spcPct val="20000"/>
              </a:spcBef>
              <a:spcAft>
                <a:spcPct val="20000"/>
              </a:spcAft>
              <a:buClr>
                <a:srgbClr val="0F5494"/>
              </a:buClr>
              <a:buSzPct val="110000"/>
              <a:buFont typeface="Arial" panose="020B0604020202020204" pitchFamily="34" charset="0"/>
              <a:buChar char="•"/>
              <a:tabLst>
                <a:tab pos="439738" algn="l"/>
              </a:tabLst>
              <a:defRPr/>
            </a:pPr>
            <a:r>
              <a:rPr lang="en-US" sz="2300" kern="0" dirty="0" smtClean="0">
                <a:latin typeface="+mn-lt"/>
                <a:cs typeface="ＭＳ Ｐゴシック" charset="-128"/>
              </a:rPr>
              <a:t>Pollinators initiative</a:t>
            </a:r>
            <a:r>
              <a:rPr kumimoji="0" lang="en-US" sz="2300" b="0" i="0" u="none" strike="noStrike" kern="0" cap="none" spc="0" normalizeH="0" baseline="0" noProof="0" dirty="0" smtClean="0">
                <a:ln>
                  <a:noFill/>
                </a:ln>
                <a:solidFill>
                  <a:srgbClr val="0F5494"/>
                </a:solidFill>
                <a:effectLst/>
                <a:uLnTx/>
                <a:uFillTx/>
                <a:latin typeface="+mn-lt"/>
                <a:cs typeface="ＭＳ Ｐゴシック" charset="-128"/>
              </a:rPr>
              <a:t> </a:t>
            </a:r>
            <a:r>
              <a:rPr lang="en-US" sz="2300" kern="0" dirty="0" smtClean="0">
                <a:latin typeface="+mn-lt"/>
                <a:cs typeface="ＭＳ Ｐゴシック" charset="-128"/>
              </a:rPr>
              <a:t> </a:t>
            </a:r>
            <a:r>
              <a:rPr kumimoji="0" lang="en-US" sz="2300" b="0" i="0" u="none" strike="noStrike" kern="0" cap="none" spc="0" normalizeH="0" noProof="0" dirty="0" smtClean="0">
                <a:ln>
                  <a:noFill/>
                </a:ln>
                <a:solidFill>
                  <a:srgbClr val="0F5494"/>
                </a:solidFill>
                <a:effectLst/>
                <a:uLnTx/>
                <a:uFillTx/>
                <a:latin typeface="+mn-lt"/>
                <a:cs typeface="ＭＳ Ｐゴシック" charset="-128"/>
              </a:rPr>
              <a:t> </a:t>
            </a:r>
          </a:p>
          <a:p>
            <a:pPr eaLnBrk="0" hangingPunct="0">
              <a:spcBef>
                <a:spcPct val="20000"/>
              </a:spcBef>
              <a:spcAft>
                <a:spcPct val="20000"/>
              </a:spcAft>
              <a:buClr>
                <a:srgbClr val="0F5494"/>
              </a:buClr>
              <a:buSzPct val="110000"/>
              <a:tabLst>
                <a:tab pos="439738" algn="l"/>
              </a:tabLst>
              <a:defRPr/>
            </a:pP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p:txBody>
      </p:sp>
    </p:spTree>
    <p:extLst>
      <p:ext uri="{BB962C8B-B14F-4D97-AF65-F5344CB8AC3E}">
        <p14:creationId xmlns:p14="http://schemas.microsoft.com/office/powerpoint/2010/main" val="26888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Make data available</a:t>
            </a:r>
            <a:endParaRPr lang="en-GB" altLang="zh-CN" sz="3000" b="1" dirty="0"/>
          </a:p>
        </p:txBody>
      </p:sp>
      <p:sp>
        <p:nvSpPr>
          <p:cNvPr id="12" name="Rectangle 3"/>
          <p:cNvSpPr txBox="1">
            <a:spLocks noChangeArrowheads="1"/>
          </p:cNvSpPr>
          <p:nvPr/>
        </p:nvSpPr>
        <p:spPr bwMode="auto">
          <a:xfrm>
            <a:off x="776288" y="2837196"/>
            <a:ext cx="7756152"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55600" marR="0" lvl="0" indent="-355600" algn="l" defTabSz="914400" rtl="0" eaLnBrk="0" fontAlgn="base" latinLnBrk="0" hangingPunct="0">
              <a:lnSpc>
                <a:spcPct val="100000"/>
              </a:lnSpc>
              <a:spcBef>
                <a:spcPct val="20000"/>
              </a:spcBef>
              <a:spcAft>
                <a:spcPts val="1200"/>
              </a:spcAft>
              <a:buClr>
                <a:srgbClr val="0F5494"/>
              </a:buClr>
              <a:buSzPct val="110000"/>
              <a:buFont typeface="Arial" panose="020B0604020202020204" pitchFamily="34" charset="0"/>
              <a:buChar char="•"/>
              <a:tabLst>
                <a:tab pos="439738" algn="l"/>
              </a:tabLst>
              <a:defRPr/>
            </a:pPr>
            <a:r>
              <a:rPr lang="en-US" sz="2300" kern="0" dirty="0" smtClean="0">
                <a:latin typeface="+mn-lt"/>
                <a:cs typeface="ＭＳ Ｐゴシック" charset="-128"/>
              </a:rPr>
              <a:t>Make data available at least for the policy and regulatory work as soon as feasible</a:t>
            </a:r>
            <a:endParaRPr kumimoji="0" lang="en-US" sz="2300" b="0" i="0" u="none" strike="noStrike" kern="0" cap="none" spc="0" normalizeH="0" noProof="0" dirty="0" smtClean="0">
              <a:ln>
                <a:noFill/>
              </a:ln>
              <a:solidFill>
                <a:srgbClr val="0F5494"/>
              </a:solidFill>
              <a:effectLst/>
              <a:uLnTx/>
              <a:uFillTx/>
              <a:latin typeface="+mn-lt"/>
              <a:cs typeface="ＭＳ Ｐゴシック" charset="-128"/>
            </a:endParaRPr>
          </a:p>
          <a:p>
            <a:pPr eaLnBrk="0" hangingPunct="0">
              <a:spcBef>
                <a:spcPct val="20000"/>
              </a:spcBef>
              <a:spcAft>
                <a:spcPct val="20000"/>
              </a:spcAft>
              <a:buClr>
                <a:srgbClr val="0F5494"/>
              </a:buClr>
              <a:buSzPct val="110000"/>
              <a:tabLst>
                <a:tab pos="439738" algn="l"/>
              </a:tabLst>
              <a:defRPr/>
            </a:pPr>
            <a:endParaRPr kumimoji="0" lang="en-US" sz="2300" b="0" i="0" u="none" strike="noStrike" kern="0" cap="none" spc="0" normalizeH="0" baseline="0" noProof="0" dirty="0" smtClean="0">
              <a:ln>
                <a:noFill/>
              </a:ln>
              <a:solidFill>
                <a:srgbClr val="0F5494"/>
              </a:solidFill>
              <a:effectLst/>
              <a:uLnTx/>
              <a:uFillTx/>
              <a:latin typeface="+mn-lt"/>
              <a:cs typeface="ＭＳ Ｐゴシック" charset="-128"/>
            </a:endParaRPr>
          </a:p>
        </p:txBody>
      </p:sp>
    </p:spTree>
    <p:extLst>
      <p:ext uri="{BB962C8B-B14F-4D97-AF65-F5344CB8AC3E}">
        <p14:creationId xmlns:p14="http://schemas.microsoft.com/office/powerpoint/2010/main" val="26262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196753"/>
            <a:ext cx="9087243" cy="5284855"/>
            <a:chOff x="155575" y="771525"/>
            <a:chExt cx="8413662" cy="5157787"/>
          </a:xfrm>
        </p:grpSpPr>
        <p:pic>
          <p:nvPicPr>
            <p:cNvPr id="5" name="Picture 4"/>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5575" y="771525"/>
              <a:ext cx="8413662" cy="5157787"/>
            </a:xfrm>
            <a:prstGeom prst="rect">
              <a:avLst/>
            </a:prstGeom>
            <a:ln>
              <a:noFill/>
            </a:ln>
            <a:effectLst>
              <a:softEdge rad="112500"/>
            </a:effectLst>
          </p:spPr>
        </p:pic>
        <p:sp>
          <p:nvSpPr>
            <p:cNvPr id="6" name="Rectangle 5"/>
            <p:cNvSpPr/>
            <p:nvPr/>
          </p:nvSpPr>
          <p:spPr>
            <a:xfrm>
              <a:off x="5608594" y="4097921"/>
              <a:ext cx="2408237" cy="17208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p:cNvSpPr/>
            <p:nvPr/>
          </p:nvSpPr>
          <p:spPr>
            <a:xfrm>
              <a:off x="6032457" y="1671638"/>
              <a:ext cx="2408237" cy="21206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2" name="Rectangle 3"/>
          <p:cNvSpPr txBox="1">
            <a:spLocks noChangeArrowheads="1"/>
          </p:cNvSpPr>
          <p:nvPr/>
        </p:nvSpPr>
        <p:spPr bwMode="auto">
          <a:xfrm>
            <a:off x="3167879" y="2173272"/>
            <a:ext cx="57966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ctr" defTabSz="914400" rtl="0" eaLnBrk="0" fontAlgn="base" latinLnBrk="0" hangingPunct="0">
              <a:lnSpc>
                <a:spcPct val="100000"/>
              </a:lnSpc>
              <a:spcBef>
                <a:spcPct val="20000"/>
              </a:spcBef>
              <a:spcAft>
                <a:spcPts val="0"/>
              </a:spcAft>
              <a:buClr>
                <a:srgbClr val="0F5494"/>
              </a:buClr>
              <a:buSzPct val="110000"/>
              <a:tabLst>
                <a:tab pos="439738" algn="l"/>
              </a:tabLst>
              <a:defRPr/>
            </a:pP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Access point for discovering,</a:t>
            </a:r>
            <a:r>
              <a:rPr kumimoji="0" lang="en-US" sz="1800" b="1" i="0" u="none" strike="noStrike" kern="0" cap="none" spc="0" normalizeH="0" noProof="0" dirty="0" smtClean="0">
                <a:ln>
                  <a:noFill/>
                </a:ln>
                <a:solidFill>
                  <a:srgbClr val="0F5494"/>
                </a:solidFill>
                <a:effectLst/>
                <a:uLnTx/>
                <a:uFillTx/>
                <a:latin typeface="+mn-lt"/>
                <a:ea typeface="ＭＳ Ｐゴシック" pitchFamily="34" charset="-128"/>
                <a:cs typeface="ＭＳ Ｐゴシック" charset="-128"/>
              </a:rPr>
              <a:t> </a:t>
            </a: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accessing and retrieving</a:t>
            </a:r>
            <a:r>
              <a:rPr kumimoji="0" lang="en-US" sz="1800" b="1" i="0" u="none" strike="noStrike" kern="0" cap="none" spc="0" normalizeH="0" noProof="0" dirty="0" smtClean="0">
                <a:ln>
                  <a:noFill/>
                </a:ln>
                <a:solidFill>
                  <a:srgbClr val="0F5494"/>
                </a:solidFill>
                <a:effectLst/>
                <a:uLnTx/>
                <a:uFillTx/>
                <a:latin typeface="+mn-lt"/>
                <a:ea typeface="ＭＳ Ｐゴシック" pitchFamily="34" charset="-128"/>
                <a:cs typeface="ＭＳ Ｐゴシック" charset="-128"/>
              </a:rPr>
              <a:t> </a:t>
            </a: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chemical occurrence in various media across the world </a:t>
            </a:r>
          </a:p>
        </p:txBody>
      </p:sp>
      <p:pic>
        <p:nvPicPr>
          <p:cNvPr id="8"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51720" y="2945978"/>
            <a:ext cx="331311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IPCHEM </a:t>
            </a:r>
            <a:endParaRPr lang="en-GB" altLang="zh-CN" sz="3000" b="1" dirty="0"/>
          </a:p>
        </p:txBody>
      </p:sp>
      <p:sp>
        <p:nvSpPr>
          <p:cNvPr id="11" name="Rectangle 3"/>
          <p:cNvSpPr txBox="1">
            <a:spLocks noChangeArrowheads="1"/>
          </p:cNvSpPr>
          <p:nvPr/>
        </p:nvSpPr>
        <p:spPr bwMode="auto">
          <a:xfrm>
            <a:off x="360039" y="3159317"/>
            <a:ext cx="2195737" cy="21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Distributed </a:t>
            </a:r>
          </a:p>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lang="en-US" sz="1800" b="1" kern="0" dirty="0">
                <a:latin typeface="+mn-lt"/>
                <a:cs typeface="ＭＳ Ｐゴシック" charset="-128"/>
              </a:rPr>
              <a:t>i</a:t>
            </a:r>
            <a:r>
              <a:rPr kumimoji="0" lang="en-US" sz="1800" b="1" i="0" u="none" strike="noStrike" kern="0" cap="none" spc="0" normalizeH="0" baseline="0" noProof="0" dirty="0" err="1" smtClean="0">
                <a:ln>
                  <a:noFill/>
                </a:ln>
                <a:solidFill>
                  <a:srgbClr val="0F5494"/>
                </a:solidFill>
                <a:effectLst/>
                <a:uLnTx/>
                <a:uFillTx/>
                <a:latin typeface="+mn-lt"/>
                <a:ea typeface="ＭＳ Ｐゴシック" pitchFamily="34" charset="-128"/>
                <a:cs typeface="ＭＳ Ｐゴシック" charset="-128"/>
              </a:rPr>
              <a:t>nfrastructure</a:t>
            </a:r>
            <a:endPar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endParaRPr>
          </a:p>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lang="en-US" sz="1800" kern="0" dirty="0">
                <a:latin typeface="+mn-lt"/>
                <a:cs typeface="ＭＳ Ｐゴシック" charset="-128"/>
              </a:rPr>
              <a:t>b</a:t>
            </a:r>
            <a:r>
              <a:rPr lang="en-US" sz="1800" kern="0" dirty="0" smtClean="0">
                <a:latin typeface="+mn-lt"/>
                <a:cs typeface="ＭＳ Ｐゴシック" charset="-128"/>
              </a:rPr>
              <a:t>ut also offers </a:t>
            </a:r>
            <a:r>
              <a:rPr lang="en-US" sz="1800" b="1" kern="0" dirty="0" smtClean="0">
                <a:latin typeface="+mn-lt"/>
                <a:cs typeface="ＭＳ Ｐゴシック" charset="-128"/>
              </a:rPr>
              <a:t>hosting facilities </a:t>
            </a:r>
            <a:r>
              <a:rPr lang="en-US" sz="1800" kern="0" dirty="0" smtClean="0">
                <a:latin typeface="+mn-lt"/>
                <a:cs typeface="ＭＳ Ｐゴシック" charset="-128"/>
              </a:rPr>
              <a:t>for orphan and research data   </a:t>
            </a:r>
            <a:r>
              <a:rPr kumimoji="0" lang="en-US" sz="1800" i="0" u="none" strike="noStrike" kern="0" cap="none" spc="0" normalizeH="0" baseline="0" noProof="0" dirty="0" smtClean="0">
                <a:ln>
                  <a:noFill/>
                </a:ln>
                <a:solidFill>
                  <a:srgbClr val="0F5494"/>
                </a:solidFill>
                <a:effectLst/>
                <a:uLnTx/>
                <a:uFillTx/>
                <a:latin typeface="+mn-lt"/>
                <a:cs typeface="ＭＳ Ｐゴシック" charset="-128"/>
              </a:rPr>
              <a:t> </a:t>
            </a:r>
          </a:p>
        </p:txBody>
      </p:sp>
      <p:sp>
        <p:nvSpPr>
          <p:cNvPr id="13" name="Rectangle 3"/>
          <p:cNvSpPr txBox="1">
            <a:spLocks noChangeArrowheads="1"/>
          </p:cNvSpPr>
          <p:nvPr/>
        </p:nvSpPr>
        <p:spPr bwMode="auto">
          <a:xfrm>
            <a:off x="5436095" y="4509120"/>
            <a:ext cx="3651147"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lang="en-US" sz="1800" b="1" kern="0" dirty="0">
                <a:latin typeface="+mn-lt"/>
                <a:cs typeface="ＭＳ Ｐゴシック" charset="-128"/>
              </a:rPr>
              <a:t>F</a:t>
            </a:r>
            <a:r>
              <a:rPr kumimoji="0" lang="en-US" sz="1800" b="1" i="0" u="none" strike="noStrike" kern="0" cap="none" spc="0" normalizeH="0" baseline="0" noProof="0" dirty="0" err="1" smtClean="0">
                <a:ln>
                  <a:noFill/>
                </a:ln>
                <a:solidFill>
                  <a:srgbClr val="0F5494"/>
                </a:solidFill>
                <a:effectLst/>
                <a:uLnTx/>
                <a:uFillTx/>
                <a:latin typeface="+mn-lt"/>
                <a:ea typeface="ＭＳ Ｐゴシック" pitchFamily="34" charset="-128"/>
                <a:cs typeface="ＭＳ Ｐゴシック" charset="-128"/>
              </a:rPr>
              <a:t>acilitates</a:t>
            </a: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 access and provide hosting facilities</a:t>
            </a:r>
          </a:p>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Improves data quality and comparability</a:t>
            </a:r>
          </a:p>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rPr>
              <a:t>Facilitates assessment</a:t>
            </a:r>
          </a:p>
          <a:p>
            <a:pPr marR="0" lvl="0" defTabSz="914400" rtl="0" eaLnBrk="0" fontAlgn="base" latinLnBrk="0" hangingPunct="0">
              <a:lnSpc>
                <a:spcPct val="100000"/>
              </a:lnSpc>
              <a:spcBef>
                <a:spcPct val="20000"/>
              </a:spcBef>
              <a:spcAft>
                <a:spcPts val="0"/>
              </a:spcAft>
              <a:buClr>
                <a:srgbClr val="0F5494"/>
              </a:buClr>
              <a:buSzPct val="110000"/>
              <a:tabLst>
                <a:tab pos="439738" algn="l"/>
              </a:tabLst>
              <a:defRPr/>
            </a:pPr>
            <a:r>
              <a:rPr lang="en-US" sz="1800" b="1" kern="0" dirty="0" smtClean="0">
                <a:latin typeface="+mn-lt"/>
                <a:cs typeface="ＭＳ Ｐゴシック" charset="-128"/>
              </a:rPr>
              <a:t>Streamlines reporting</a:t>
            </a:r>
            <a:endParaRPr kumimoji="0" lang="en-US" sz="1800" b="1" i="0" u="none" strike="noStrike" kern="0" cap="none" spc="0" normalizeH="0" baseline="0" noProof="0" dirty="0" smtClean="0">
              <a:ln>
                <a:noFill/>
              </a:ln>
              <a:solidFill>
                <a:srgbClr val="0F5494"/>
              </a:solidFill>
              <a:effectLst/>
              <a:uLnTx/>
              <a:uFillTx/>
              <a:latin typeface="+mn-lt"/>
              <a:ea typeface="ＭＳ Ｐゴシック" pitchFamily="34" charset="-128"/>
              <a:cs typeface="ＭＳ Ｐゴシック" charset="-128"/>
            </a:endParaRPr>
          </a:p>
        </p:txBody>
      </p:sp>
    </p:spTree>
    <p:extLst>
      <p:ext uri="{BB962C8B-B14F-4D97-AF65-F5344CB8AC3E}">
        <p14:creationId xmlns:p14="http://schemas.microsoft.com/office/powerpoint/2010/main" val="12132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11"/>
                                        </p:tgtEl>
                                        <p:attrNameLst>
                                          <p:attrName>style.opacity</p:attrName>
                                        </p:attrNameLst>
                                      </p:cBhvr>
                                      <p:to>
                                        <p:strVal val="0.5"/>
                                      </p:to>
                                    </p:set>
                                    <p:animEffect filter="image" prLst="opacity: 0.5">
                                      <p:cBhvr rctx="IE">
                                        <p:cTn id="14" dur="indefinite"/>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1"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IPCHEM data providers and users</a:t>
            </a:r>
            <a:endParaRPr lang="en-GB" altLang="zh-CN" sz="3000" b="1" dirty="0"/>
          </a:p>
        </p:txBody>
      </p:sp>
      <p:graphicFrame>
        <p:nvGraphicFramePr>
          <p:cNvPr id="4" name="Table 3"/>
          <p:cNvGraphicFramePr>
            <a:graphicFrameLocks noGrp="1"/>
          </p:cNvGraphicFramePr>
          <p:nvPr>
            <p:extLst>
              <p:ext uri="{D42A27DB-BD31-4B8C-83A1-F6EECF244321}">
                <p14:modId xmlns:p14="http://schemas.microsoft.com/office/powerpoint/2010/main" val="1791104760"/>
              </p:ext>
            </p:extLst>
          </p:nvPr>
        </p:nvGraphicFramePr>
        <p:xfrm>
          <a:off x="1043608" y="2564905"/>
          <a:ext cx="7162800" cy="3024336"/>
        </p:xfrm>
        <a:graphic>
          <a:graphicData uri="http://schemas.openxmlformats.org/drawingml/2006/table">
            <a:tbl>
              <a:tblPr/>
              <a:tblGrid>
                <a:gridCol w="3581400"/>
                <a:gridCol w="3581400"/>
              </a:tblGrid>
              <a:tr h="424011">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Data providers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Users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Commission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Commission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EU Agencies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EU Agencies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Member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Member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International organisations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International </a:t>
                      </a:r>
                      <a:r>
                        <a:rPr kumimoji="0" lang="en-US" altLang="en-US" sz="1800" b="0" i="0" u="none" strike="noStrike" cap="none" normalizeH="0" baseline="0" dirty="0" err="1" smtClean="0">
                          <a:ln>
                            <a:noFill/>
                          </a:ln>
                          <a:solidFill>
                            <a:srgbClr val="000000"/>
                          </a:solidFill>
                          <a:effectLst/>
                          <a:latin typeface="Calibri" panose="020F0502020204030204" pitchFamily="34" charset="0"/>
                          <a:ea typeface="MS PGothic" panose="020B0600070205080204" pitchFamily="34" charset="-128"/>
                        </a:rPr>
                        <a:t>organisations</a:t>
                      </a:r>
                      <a:endPar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National organisations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National </a:t>
                      </a:r>
                      <a:r>
                        <a:rPr kumimoji="0" lang="en-US" altLang="en-US" sz="1800" b="0" i="0" u="none" strike="noStrike" cap="none" normalizeH="0" baseline="0" dirty="0" err="1" smtClean="0">
                          <a:ln>
                            <a:noFill/>
                          </a:ln>
                          <a:solidFill>
                            <a:srgbClr val="000000"/>
                          </a:solidFill>
                          <a:effectLst/>
                          <a:latin typeface="Calibri" panose="020F0502020204030204" pitchFamily="34" charset="0"/>
                          <a:ea typeface="MS PGothic" panose="020B0600070205080204" pitchFamily="34" charset="-128"/>
                        </a:rPr>
                        <a:t>organisations</a:t>
                      </a:r>
                      <a:endPar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Researchers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Researchers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defTabSz="457200" eaLnBrk="0" hangingPunct="0">
                        <a:spcBef>
                          <a:spcPct val="20000"/>
                        </a:spcBef>
                        <a:buClr>
                          <a:schemeClr val="bg1"/>
                        </a:buClr>
                        <a:defRPr sz="2000" i="1">
                          <a:solidFill>
                            <a:srgbClr val="0F5494"/>
                          </a:solidFill>
                          <a:latin typeface="Verdana" panose="020B0604030504040204" pitchFamily="34" charset="0"/>
                          <a:ea typeface="MS PGothic" panose="020B0600070205080204" pitchFamily="34" charset="-128"/>
                        </a:defRPr>
                      </a:lvl1pPr>
                      <a:lvl2pPr marL="37931725" indent="-37474525" defTabSz="457200" eaLnBrk="0" hangingPunct="0">
                        <a:spcBef>
                          <a:spcPct val="20000"/>
                        </a:spcBef>
                        <a:buClr>
                          <a:srgbClr val="009FBA"/>
                        </a:buClr>
                        <a:defRPr b="1">
                          <a:solidFill>
                            <a:srgbClr val="0F5494"/>
                          </a:solidFill>
                          <a:latin typeface="Verdana" panose="020B0604030504040204" pitchFamily="34" charset="0"/>
                          <a:ea typeface="MS PGothic" panose="020B0600070205080204" pitchFamily="34" charset="-128"/>
                        </a:defRPr>
                      </a:lvl2pPr>
                      <a:lvl3pPr eaLnBrk="0" hangingPunct="0">
                        <a:spcBef>
                          <a:spcPct val="20000"/>
                        </a:spcBef>
                        <a:defRPr sz="1200">
                          <a:solidFill>
                            <a:srgbClr val="0F5494"/>
                          </a:solidFill>
                          <a:latin typeface="Verdana" panose="020B0604030504040204" pitchFamily="34" charset="0"/>
                          <a:ea typeface="MS PGothic" panose="020B0600070205080204" pitchFamily="34" charset="-128"/>
                        </a:defRPr>
                      </a:lvl3pPr>
                      <a:lvl4pPr eaLnBrk="0" hangingPunct="0">
                        <a:spcBef>
                          <a:spcPct val="20000"/>
                        </a:spcBef>
                        <a:defRPr>
                          <a:solidFill>
                            <a:schemeClr val="tx1"/>
                          </a:solidFill>
                          <a:latin typeface="Arial" panose="020B0604020202020204" pitchFamily="34" charset="0"/>
                          <a:ea typeface="MS PGothic" panose="020B0600070205080204" pitchFamily="34" charset="-128"/>
                        </a:defRPr>
                      </a:lvl4pPr>
                      <a:lvl5pPr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General public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408298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36513" y="1341438"/>
            <a:ext cx="9361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a:r>
              <a:rPr lang="en-GB" altLang="zh-CN" sz="3000" b="1" dirty="0" smtClean="0"/>
              <a:t>IPCHEM data policy</a:t>
            </a:r>
            <a:endParaRPr lang="en-GB" altLang="zh-CN" sz="3000" b="1" dirty="0"/>
          </a:p>
        </p:txBody>
      </p:sp>
      <p:sp>
        <p:nvSpPr>
          <p:cNvPr id="5" name="Segnaposto contenuto 2"/>
          <p:cNvSpPr txBox="1">
            <a:spLocks/>
          </p:cNvSpPr>
          <p:nvPr/>
        </p:nvSpPr>
        <p:spPr bwMode="auto">
          <a:xfrm>
            <a:off x="323528" y="2404046"/>
            <a:ext cx="8610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MS PGothic" panose="020B0600070205080204" pitchFamily="34" charset="-128"/>
              </a:defRPr>
            </a:lvl1pPr>
            <a:lvl2pPr marL="37931725" indent="-37474525" eaLnBrk="0" hangingPunct="0">
              <a:defRPr sz="1200">
                <a:solidFill>
                  <a:srgbClr val="0F5494"/>
                </a:solidFill>
                <a:latin typeface="Verdana" panose="020B0604030504040204" pitchFamily="34" charset="0"/>
                <a:ea typeface="MS PGothic" panose="020B0600070205080204" pitchFamily="34" charset="-128"/>
              </a:defRPr>
            </a:lvl2pPr>
            <a:lvl3pPr eaLnBrk="0" hangingPunct="0">
              <a:defRPr sz="1200">
                <a:solidFill>
                  <a:srgbClr val="0F5494"/>
                </a:solidFill>
                <a:latin typeface="Verdana" panose="020B0604030504040204" pitchFamily="34" charset="0"/>
                <a:ea typeface="MS PGothic" panose="020B0600070205080204" pitchFamily="34" charset="-128"/>
              </a:defRPr>
            </a:lvl3pPr>
            <a:lvl4pPr eaLnBrk="0" hangingPunct="0">
              <a:defRPr sz="1200">
                <a:solidFill>
                  <a:srgbClr val="0F5494"/>
                </a:solidFill>
                <a:latin typeface="Verdana" panose="020B0604030504040204" pitchFamily="34" charset="0"/>
                <a:ea typeface="MS PGothic" panose="020B0600070205080204" pitchFamily="34" charset="-128"/>
              </a:defRPr>
            </a:lvl4pPr>
            <a:lvl5pPr eaLnBrk="0" hangingPunct="0">
              <a:defRPr sz="1200">
                <a:solidFill>
                  <a:srgbClr val="0F5494"/>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MS PGothic" panose="020B0600070205080204" pitchFamily="34" charset="-128"/>
              </a:defRPr>
            </a:lvl9pPr>
          </a:lstStyle>
          <a:p>
            <a:pPr eaLnBrk="1" hangingPunct="1">
              <a:lnSpc>
                <a:spcPct val="90000"/>
              </a:lnSpc>
              <a:spcBef>
                <a:spcPts val="1000"/>
              </a:spcBef>
              <a:buFont typeface="Arial" panose="020B0604020202020204" pitchFamily="34" charset="0"/>
              <a:buNone/>
            </a:pPr>
            <a:r>
              <a:rPr lang="en-GB" altLang="en-US" sz="1800" dirty="0" smtClean="0">
                <a:solidFill>
                  <a:srgbClr val="7030A0"/>
                </a:solidFill>
                <a:ea typeface="Verdana" panose="020B0604030504040204" pitchFamily="34" charset="0"/>
                <a:cs typeface="Verdana" panose="020B0604030504040204" pitchFamily="34" charset="0"/>
              </a:rPr>
              <a:t>Data </a:t>
            </a:r>
            <a:r>
              <a:rPr lang="en-GB" altLang="en-US" sz="1800" dirty="0">
                <a:solidFill>
                  <a:srgbClr val="7030A0"/>
                </a:solidFill>
                <a:ea typeface="Verdana" panose="020B0604030504040204" pitchFamily="34" charset="0"/>
                <a:cs typeface="Verdana" panose="020B0604030504040204" pitchFamily="34" charset="0"/>
              </a:rPr>
              <a:t>retrievable through IPCHEM shall be made available </a:t>
            </a:r>
            <a:r>
              <a:rPr lang="en-GB" altLang="en-US" sz="1800" dirty="0" smtClean="0">
                <a:solidFill>
                  <a:srgbClr val="7030A0"/>
                </a:solidFill>
                <a:ea typeface="Verdana" panose="020B0604030504040204" pitchFamily="34" charset="0"/>
                <a:cs typeface="Verdana" panose="020B0604030504040204" pitchFamily="34" charset="0"/>
              </a:rPr>
              <a:t>to </a:t>
            </a:r>
            <a:r>
              <a:rPr lang="en-GB" altLang="en-US" sz="1800" dirty="0">
                <a:solidFill>
                  <a:srgbClr val="7030A0"/>
                </a:solidFill>
                <a:ea typeface="Verdana" panose="020B0604030504040204" pitchFamily="34" charset="0"/>
                <a:cs typeface="Verdana" panose="020B0604030504040204" pitchFamily="34" charset="0"/>
              </a:rPr>
              <a:t>all users at </a:t>
            </a:r>
            <a:r>
              <a:rPr lang="en-GB" altLang="en-US" sz="1800" b="1" dirty="0" smtClean="0">
                <a:solidFill>
                  <a:srgbClr val="7030A0"/>
                </a:solidFill>
                <a:ea typeface="Verdana" panose="020B0604030504040204" pitchFamily="34" charset="0"/>
                <a:cs typeface="Verdana" panose="020B0604030504040204" pitchFamily="34" charset="0"/>
              </a:rPr>
              <a:t>highest possible </a:t>
            </a:r>
            <a:r>
              <a:rPr lang="en-GB" altLang="en-US" sz="1800" b="1" dirty="0">
                <a:solidFill>
                  <a:srgbClr val="7030A0"/>
                </a:solidFill>
                <a:ea typeface="Verdana" panose="020B0604030504040204" pitchFamily="34" charset="0"/>
                <a:cs typeface="Verdana" panose="020B0604030504040204" pitchFamily="34" charset="0"/>
              </a:rPr>
              <a:t>level of </a:t>
            </a:r>
            <a:r>
              <a:rPr lang="en-GB" altLang="en-US" sz="1800" b="1" dirty="0" smtClean="0">
                <a:solidFill>
                  <a:srgbClr val="7030A0"/>
                </a:solidFill>
                <a:ea typeface="Verdana" panose="020B0604030504040204" pitchFamily="34" charset="0"/>
                <a:cs typeface="Verdana" panose="020B0604030504040204" pitchFamily="34" charset="0"/>
              </a:rPr>
              <a:t>data granularity and </a:t>
            </a:r>
            <a:r>
              <a:rPr lang="en-GB" altLang="en-US" sz="1800" b="1" dirty="0">
                <a:solidFill>
                  <a:srgbClr val="7030A0"/>
                </a:solidFill>
                <a:ea typeface="Verdana" panose="020B0604030504040204" pitchFamily="34" charset="0"/>
                <a:cs typeface="Verdana" panose="020B0604030504040204" pitchFamily="34" charset="0"/>
              </a:rPr>
              <a:t>under </a:t>
            </a:r>
            <a:r>
              <a:rPr lang="en-GB" altLang="en-US" sz="1800" b="1" dirty="0" smtClean="0">
                <a:solidFill>
                  <a:srgbClr val="7030A0"/>
                </a:solidFill>
                <a:ea typeface="Verdana" panose="020B0604030504040204" pitchFamily="34" charset="0"/>
                <a:cs typeface="Verdana" panose="020B0604030504040204" pitchFamily="34" charset="0"/>
              </a:rPr>
              <a:t>the conditions </a:t>
            </a:r>
            <a:r>
              <a:rPr lang="en-GB" altLang="en-US" sz="1800" b="1" dirty="0">
                <a:solidFill>
                  <a:srgbClr val="7030A0"/>
                </a:solidFill>
                <a:ea typeface="Verdana" panose="020B0604030504040204" pitchFamily="34" charset="0"/>
                <a:cs typeface="Verdana" panose="020B0604030504040204" pitchFamily="34" charset="0"/>
              </a:rPr>
              <a:t>of free, full, open and timely </a:t>
            </a:r>
            <a:r>
              <a:rPr lang="en-GB" altLang="en-US" sz="1800" b="1" dirty="0" smtClean="0">
                <a:solidFill>
                  <a:srgbClr val="7030A0"/>
                </a:solidFill>
                <a:ea typeface="Verdana" panose="020B0604030504040204" pitchFamily="34" charset="0"/>
                <a:cs typeface="Verdana" panose="020B0604030504040204" pitchFamily="34" charset="0"/>
              </a:rPr>
              <a:t>access</a:t>
            </a:r>
            <a:endParaRPr lang="en-GB" altLang="en-US" sz="1800" b="1" dirty="0">
              <a:solidFill>
                <a:srgbClr val="7030A0"/>
              </a:solidFill>
              <a:ea typeface="Verdana" panose="020B0604030504040204" pitchFamily="34" charset="0"/>
              <a:cs typeface="Verdana" panose="020B0604030504040204" pitchFamily="34" charset="0"/>
            </a:endParaRPr>
          </a:p>
          <a:p>
            <a:pPr eaLnBrk="1" hangingPunct="1">
              <a:lnSpc>
                <a:spcPct val="90000"/>
              </a:lnSpc>
              <a:spcBef>
                <a:spcPts val="1000"/>
              </a:spcBef>
              <a:buFont typeface="Arial" panose="020B0604020202020204" pitchFamily="34" charset="0"/>
              <a:buNone/>
            </a:pPr>
            <a:endParaRPr lang="en-GB" altLang="en-US" sz="2000" i="1" dirty="0">
              <a:solidFill>
                <a:schemeClr val="tx1"/>
              </a:solidFill>
              <a:ea typeface="Verdana" panose="020B0604030504040204" pitchFamily="34" charset="0"/>
              <a:cs typeface="Verdana" panose="020B060403050404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49438668"/>
              </p:ext>
            </p:extLst>
          </p:nvPr>
        </p:nvGraphicFramePr>
        <p:xfrm>
          <a:off x="395536" y="3717032"/>
          <a:ext cx="8429625" cy="2531745"/>
        </p:xfrm>
        <a:graphic>
          <a:graphicData uri="http://schemas.openxmlformats.org/drawingml/2006/table">
            <a:tbl>
              <a:tblPr firstRow="1" firstCol="1" bandRow="1"/>
              <a:tblGrid>
                <a:gridCol w="2755900"/>
                <a:gridCol w="1943100"/>
                <a:gridCol w="1778166"/>
                <a:gridCol w="1952459"/>
              </a:tblGrid>
              <a:tr h="276225">
                <a:tc rowSpan="2">
                  <a:txBody>
                    <a:bodyPr/>
                    <a:lstStyle/>
                    <a:p>
                      <a:pPr algn="l">
                        <a:spcAft>
                          <a:spcPts val="0"/>
                        </a:spcAft>
                      </a:pPr>
                      <a:r>
                        <a:rPr lang="en-GB" sz="1400" b="1" kern="50" dirty="0">
                          <a:solidFill>
                            <a:srgbClr val="37ACDE"/>
                          </a:solidFill>
                          <a:effectLst/>
                          <a:latin typeface="Calibri" panose="020F0502020204030204" pitchFamily="34" charset="0"/>
                          <a:ea typeface="SimSun" panose="02010600030101010101" pitchFamily="2" charset="-122"/>
                          <a:cs typeface="Arial" panose="020B0604020202020204" pitchFamily="34" charset="0"/>
                        </a:rPr>
                        <a:t>Level of data to which users have access</a:t>
                      </a:r>
                      <a:endParaRPr lang="en-GB" sz="1800" kern="50" dirty="0">
                        <a:solidFill>
                          <a:srgbClr val="37ACDE"/>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l">
                        <a:spcAft>
                          <a:spcPts val="0"/>
                        </a:spcAft>
                      </a:pPr>
                      <a:r>
                        <a:rPr lang="en-GB" sz="1600" b="1" kern="50" dirty="0">
                          <a:solidFill>
                            <a:srgbClr val="37ACDE"/>
                          </a:solidFill>
                          <a:effectLst/>
                          <a:latin typeface="Calibri" panose="020F0502020204030204" pitchFamily="34" charset="0"/>
                          <a:ea typeface="SimSun" panose="02010600030101010101" pitchFamily="2" charset="-122"/>
                          <a:cs typeface="Arial" panose="020B0604020202020204" pitchFamily="34" charset="0"/>
                        </a:rPr>
                        <a:t>IPCheM User Groups</a:t>
                      </a:r>
                      <a:endParaRPr lang="en-GB" sz="2000" kern="50" dirty="0">
                        <a:solidFill>
                          <a:srgbClr val="37ACDE"/>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r>
              <a:tr h="248920">
                <a:tc vMerge="1">
                  <a:txBody>
                    <a:bodyPr/>
                    <a:lstStyle/>
                    <a:p>
                      <a:endParaRPr lang="en-GB"/>
                    </a:p>
                  </a:txBody>
                  <a:tcPr/>
                </a:tc>
                <a:tc>
                  <a:txBody>
                    <a:bodyPr/>
                    <a:lstStyle/>
                    <a:p>
                      <a:pPr algn="l">
                        <a:spcAft>
                          <a:spcPts val="0"/>
                        </a:spcAft>
                      </a:pPr>
                      <a:r>
                        <a:rPr lang="en-GB" sz="1400" b="1" kern="50" dirty="0">
                          <a:solidFill>
                            <a:srgbClr val="004494"/>
                          </a:solidFill>
                          <a:effectLst/>
                          <a:latin typeface="Calibri" panose="020F0502020204030204" pitchFamily="34" charset="0"/>
                          <a:ea typeface="SimSun" panose="02010600030101010101" pitchFamily="2" charset="-122"/>
                          <a:cs typeface="Arial" panose="020B0604020202020204" pitchFamily="34" charset="0"/>
                        </a:rPr>
                        <a:t>1. EU Commission and Agencies</a:t>
                      </a:r>
                      <a:endParaRPr lang="en-GB" sz="18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b="1" kern="50" dirty="0" smtClean="0">
                          <a:solidFill>
                            <a:srgbClr val="004494"/>
                          </a:solidFill>
                          <a:effectLst/>
                          <a:latin typeface="Calibri" panose="020F0502020204030204" pitchFamily="34" charset="0"/>
                          <a:ea typeface="SimSun" panose="02010600030101010101" pitchFamily="2" charset="-122"/>
                          <a:cs typeface="Arial" panose="020B0604020202020204" pitchFamily="34" charset="0"/>
                        </a:rPr>
                        <a:t>2. </a:t>
                      </a:r>
                      <a:r>
                        <a:rPr lang="en-GB" sz="1400" b="1" kern="50" dirty="0">
                          <a:solidFill>
                            <a:srgbClr val="004494"/>
                          </a:solidFill>
                          <a:effectLst/>
                          <a:latin typeface="Calibri" panose="020F0502020204030204" pitchFamily="34" charset="0"/>
                          <a:ea typeface="SimSun" panose="02010600030101010101" pitchFamily="2" charset="-122"/>
                          <a:cs typeface="Arial" panose="020B0604020202020204" pitchFamily="34" charset="0"/>
                        </a:rPr>
                        <a:t>EU National Bodies</a:t>
                      </a:r>
                      <a:endParaRPr lang="en-GB" sz="18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b="1" kern="50" dirty="0" smtClean="0">
                          <a:solidFill>
                            <a:srgbClr val="004494"/>
                          </a:solidFill>
                          <a:effectLst/>
                          <a:latin typeface="Calibri" panose="020F0502020204030204" pitchFamily="34" charset="0"/>
                          <a:ea typeface="SimSun" panose="02010600030101010101" pitchFamily="2" charset="-122"/>
                          <a:cs typeface="Arial" panose="020B0604020202020204" pitchFamily="34" charset="0"/>
                        </a:rPr>
                        <a:t>3. </a:t>
                      </a:r>
                      <a:r>
                        <a:rPr lang="en-GB" sz="1400" b="1" kern="50" dirty="0">
                          <a:solidFill>
                            <a:srgbClr val="004494"/>
                          </a:solidFill>
                          <a:effectLst/>
                          <a:latin typeface="Calibri" panose="020F0502020204030204" pitchFamily="34" charset="0"/>
                          <a:ea typeface="SimSun" panose="02010600030101010101" pitchFamily="2" charset="-122"/>
                          <a:cs typeface="Arial" panose="020B0604020202020204" pitchFamily="34" charset="0"/>
                        </a:rPr>
                        <a:t>General Public</a:t>
                      </a:r>
                      <a:endParaRPr lang="en-GB" sz="18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spcAft>
                          <a:spcPts val="0"/>
                        </a:spcAft>
                      </a:pPr>
                      <a:r>
                        <a:rPr lang="en-GB" sz="1400" kern="50" dirty="0" smtClean="0">
                          <a:solidFill>
                            <a:srgbClr val="004494"/>
                          </a:solidFill>
                          <a:effectLst/>
                          <a:latin typeface="Calibri" panose="020F0502020204030204" pitchFamily="34" charset="0"/>
                          <a:ea typeface="SimSun" panose="02010600030101010101" pitchFamily="2" charset="-122"/>
                          <a:cs typeface="Arial" panose="020B0604020202020204" pitchFamily="34" charset="0"/>
                        </a:rPr>
                        <a:t>a. Metadata</a:t>
                      </a:r>
                      <a:endParaRPr lang="en-GB" sz="18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Yes</a:t>
                      </a:r>
                      <a:b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b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a:solidFill>
                            <a:srgbClr val="000000"/>
                          </a:solidFill>
                          <a:effectLst/>
                          <a:latin typeface="Calibri" panose="020F0502020204030204" pitchFamily="34" charset="0"/>
                          <a:ea typeface="SimSun" panose="02010600030101010101" pitchFamily="2" charset="-122"/>
                          <a:cs typeface="Arial" panose="020B0604020202020204" pitchFamily="34" charset="0"/>
                        </a:rPr>
                        <a:t>yes</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a:solidFill>
                            <a:srgbClr val="000000"/>
                          </a:solidFill>
                          <a:effectLst/>
                          <a:latin typeface="Calibri" panose="020F0502020204030204" pitchFamily="34" charset="0"/>
                          <a:ea typeface="SimSun" panose="02010600030101010101" pitchFamily="2" charset="-122"/>
                          <a:cs typeface="Arial" panose="020B0604020202020204" pitchFamily="34" charset="0"/>
                        </a:rPr>
                        <a:t>yes</a:t>
                      </a:r>
                      <a:endParaRPr lang="en-GB" sz="1800" kern="5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15">
                <a:tc>
                  <a:txBody>
                    <a:bodyPr/>
                    <a:lstStyle/>
                    <a:p>
                      <a:pPr algn="l">
                        <a:spcAft>
                          <a:spcPts val="0"/>
                        </a:spcAft>
                      </a:pPr>
                      <a:r>
                        <a:rPr lang="en-GB" sz="14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rPr>
                        <a:t>b. Aggregated </a:t>
                      </a:r>
                      <a:r>
                        <a:rPr lang="en-GB" sz="1400" kern="50" dirty="0" smtClean="0">
                          <a:solidFill>
                            <a:srgbClr val="004494"/>
                          </a:solidFill>
                          <a:effectLst/>
                          <a:latin typeface="Calibri" panose="020F0502020204030204" pitchFamily="34" charset="0"/>
                          <a:ea typeface="SimSun" panose="02010600030101010101" pitchFamily="2" charset="-122"/>
                          <a:cs typeface="Arial" panose="020B0604020202020204" pitchFamily="34" charset="0"/>
                        </a:rPr>
                        <a:t>data</a:t>
                      </a:r>
                      <a:endParaRPr lang="en-GB" sz="18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Yes</a:t>
                      </a:r>
                      <a:b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b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l">
                        <a:spcAft>
                          <a:spcPts val="0"/>
                        </a:spcAft>
                      </a:pPr>
                      <a:r>
                        <a:rPr lang="en-GB" sz="1400" kern="50">
                          <a:solidFill>
                            <a:srgbClr val="004494"/>
                          </a:solidFill>
                          <a:effectLst/>
                          <a:latin typeface="Calibri" panose="020F0502020204030204" pitchFamily="34" charset="0"/>
                          <a:ea typeface="SimSun" panose="02010600030101010101" pitchFamily="2" charset="-122"/>
                          <a:cs typeface="Arial" panose="020B0604020202020204" pitchFamily="34" charset="0"/>
                        </a:rPr>
                        <a:t>c. Filtered or generalised single measurement data</a:t>
                      </a:r>
                      <a:endParaRPr lang="en-GB" sz="1800" kern="5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a:spcAft>
                          <a:spcPts val="0"/>
                        </a:spcAft>
                      </a:pPr>
                      <a:r>
                        <a:rPr lang="en-GB" sz="14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rPr>
                        <a:t>d. Single measurement data</a:t>
                      </a:r>
                      <a:endParaRPr lang="en-GB" sz="1800" kern="50" dirty="0">
                        <a:solidFill>
                          <a:srgbClr val="004494"/>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To be specified</a:t>
                      </a:r>
                      <a:b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br>
                      <a:r>
                        <a:rPr lang="en-GB" sz="1400" i="1" kern="50" dirty="0" smtClean="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en-GB" sz="1800" kern="5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23528" y="3356992"/>
            <a:ext cx="490371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1000"/>
              </a:spcBef>
              <a:buFont typeface="Arial" panose="020B0604020202020204" pitchFamily="34" charset="0"/>
              <a:buNone/>
            </a:pPr>
            <a:r>
              <a:rPr lang="en-GB" altLang="en-US" sz="1800" dirty="0">
                <a:solidFill>
                  <a:srgbClr val="7030A0"/>
                </a:solidFill>
                <a:ea typeface="Verdana" panose="020B0604030504040204" pitchFamily="34" charset="0"/>
                <a:cs typeface="Verdana" panose="020B0604030504040204" pitchFamily="34" charset="0"/>
              </a:rPr>
              <a:t>Restrictions to the general rule</a:t>
            </a:r>
          </a:p>
        </p:txBody>
      </p:sp>
      <p:sp>
        <p:nvSpPr>
          <p:cNvPr id="10" name="Rectangle 9"/>
          <p:cNvSpPr/>
          <p:nvPr/>
        </p:nvSpPr>
        <p:spPr>
          <a:xfrm>
            <a:off x="323528" y="6327728"/>
            <a:ext cx="490371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1000"/>
              </a:spcBef>
              <a:buFont typeface="Arial" panose="020B0604020202020204" pitchFamily="34" charset="0"/>
              <a:buNone/>
            </a:pPr>
            <a:r>
              <a:rPr lang="en-GB" altLang="en-US" sz="1800" dirty="0" smtClean="0">
                <a:solidFill>
                  <a:srgbClr val="7030A0"/>
                </a:solidFill>
                <a:ea typeface="Verdana" panose="020B0604030504040204" pitchFamily="34" charset="0"/>
                <a:cs typeface="Verdana" panose="020B0604030504040204" pitchFamily="34" charset="0"/>
              </a:rPr>
              <a:t>Research project groups</a:t>
            </a:r>
            <a:endParaRPr lang="en-GB" altLang="en-US" sz="1800" dirty="0">
              <a:solidFill>
                <a:srgbClr val="7030A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2261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4669</TotalTime>
  <Words>720</Words>
  <Application>Microsoft Office PowerPoint</Application>
  <PresentationFormat>On-screen Show (4:3)</PresentationFormat>
  <Paragraphs>149</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Slide_Master</vt:lpstr>
      <vt:lpstr>Some reflections in relation to ERBFacility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KORYTAR Peter (ENV)</cp:lastModifiedBy>
  <cp:revision>389</cp:revision>
  <dcterms:created xsi:type="dcterms:W3CDTF">2013-11-06T21:23:44Z</dcterms:created>
  <dcterms:modified xsi:type="dcterms:W3CDTF">2018-02-19T15:42:47Z</dcterms:modified>
</cp:coreProperties>
</file>