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74" r:id="rId9"/>
    <p:sldId id="266" r:id="rId10"/>
    <p:sldId id="267" r:id="rId11"/>
    <p:sldId id="270" r:id="rId12"/>
    <p:sldId id="264" r:id="rId13"/>
    <p:sldId id="273" r:id="rId14"/>
    <p:sldId id="269" r:id="rId15"/>
    <p:sldId id="265" r:id="rId16"/>
    <p:sldId id="271" r:id="rId17"/>
    <p:sldId id="268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596" autoAdjust="0"/>
  </p:normalViewPr>
  <p:slideViewPr>
    <p:cSldViewPr snapToGrid="0" snapToObjects="1">
      <p:cViewPr>
        <p:scale>
          <a:sx n="90" d="100"/>
          <a:sy n="90" d="100"/>
        </p:scale>
        <p:origin x="-1632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BAB2E9-6161-F24B-871A-56BA630633C3}" type="doc">
      <dgm:prSet loTypeId="urn:microsoft.com/office/officeart/2005/8/layout/gear1" loCatId="" qsTypeId="urn:microsoft.com/office/officeart/2005/8/quickstyle/simple3" qsCatId="simple" csTypeId="urn:microsoft.com/office/officeart/2005/8/colors/accent3_2" csCatId="accent3" phldr="1"/>
      <dgm:spPr/>
    </dgm:pt>
    <dgm:pt modelId="{AE518C33-EFA3-B549-8FE9-DFDA8B119781}">
      <dgm:prSet phldrT="[Text]"/>
      <dgm:spPr/>
      <dgm:t>
        <a:bodyPr/>
        <a:lstStyle/>
        <a:p>
          <a:r>
            <a:rPr lang="en-US" dirty="0" smtClean="0"/>
            <a:t>Field</a:t>
          </a:r>
          <a:endParaRPr lang="en-US" dirty="0"/>
        </a:p>
      </dgm:t>
    </dgm:pt>
    <dgm:pt modelId="{DE2224E0-83C3-8C47-BC24-7E2E59CB73A5}" type="parTrans" cxnId="{AD488B57-1E1A-4443-8AF6-F37801786B2C}">
      <dgm:prSet/>
      <dgm:spPr/>
      <dgm:t>
        <a:bodyPr/>
        <a:lstStyle/>
        <a:p>
          <a:endParaRPr lang="en-US"/>
        </a:p>
      </dgm:t>
    </dgm:pt>
    <dgm:pt modelId="{E9F16F81-503B-ED44-8283-E3672A887EC3}" type="sibTrans" cxnId="{AD488B57-1E1A-4443-8AF6-F37801786B2C}">
      <dgm:prSet/>
      <dgm:spPr/>
      <dgm:t>
        <a:bodyPr/>
        <a:lstStyle/>
        <a:p>
          <a:endParaRPr lang="en-US"/>
        </a:p>
      </dgm:t>
    </dgm:pt>
    <dgm:pt modelId="{6EF21E8E-5A24-EF47-A62C-729094375EE0}">
      <dgm:prSet phldrT="[Text]"/>
      <dgm:spPr/>
      <dgm:t>
        <a:bodyPr/>
        <a:lstStyle/>
        <a:p>
          <a:r>
            <a:rPr lang="en-US" dirty="0" smtClean="0"/>
            <a:t>Collections</a:t>
          </a:r>
          <a:endParaRPr lang="en-US" dirty="0"/>
        </a:p>
      </dgm:t>
    </dgm:pt>
    <dgm:pt modelId="{E2E07757-D93B-424C-BB02-66DB7F08BC24}" type="parTrans" cxnId="{9553CFA5-A6F0-0C4B-9C82-EF0EBE86D35F}">
      <dgm:prSet/>
      <dgm:spPr/>
      <dgm:t>
        <a:bodyPr/>
        <a:lstStyle/>
        <a:p>
          <a:endParaRPr lang="en-US"/>
        </a:p>
      </dgm:t>
    </dgm:pt>
    <dgm:pt modelId="{9B59FFBD-7E82-3949-B221-DF303354B285}" type="sibTrans" cxnId="{9553CFA5-A6F0-0C4B-9C82-EF0EBE86D35F}">
      <dgm:prSet/>
      <dgm:spPr/>
      <dgm:t>
        <a:bodyPr/>
        <a:lstStyle/>
        <a:p>
          <a:endParaRPr lang="en-US"/>
        </a:p>
      </dgm:t>
    </dgm:pt>
    <dgm:pt modelId="{4E18CAB6-F006-D74F-9B9F-FA781F648D72}">
      <dgm:prSet phldrT="[Text]"/>
      <dgm:spPr/>
      <dgm:t>
        <a:bodyPr/>
        <a:lstStyle/>
        <a:p>
          <a:r>
            <a:rPr lang="en-US" dirty="0" smtClean="0"/>
            <a:t>Analysis</a:t>
          </a:r>
          <a:endParaRPr lang="en-US" dirty="0"/>
        </a:p>
      </dgm:t>
    </dgm:pt>
    <dgm:pt modelId="{49C066BB-E9B7-1146-877F-804AC0DDF039}" type="parTrans" cxnId="{53A8DF3D-FD7C-E34A-B7AD-7371EC6ED131}">
      <dgm:prSet/>
      <dgm:spPr/>
      <dgm:t>
        <a:bodyPr/>
        <a:lstStyle/>
        <a:p>
          <a:endParaRPr lang="en-US"/>
        </a:p>
      </dgm:t>
    </dgm:pt>
    <dgm:pt modelId="{730CD96C-73FC-3044-91FE-F69FAC7C1144}" type="sibTrans" cxnId="{53A8DF3D-FD7C-E34A-B7AD-7371EC6ED131}">
      <dgm:prSet/>
      <dgm:spPr/>
      <dgm:t>
        <a:bodyPr/>
        <a:lstStyle/>
        <a:p>
          <a:endParaRPr lang="en-US"/>
        </a:p>
      </dgm:t>
    </dgm:pt>
    <dgm:pt modelId="{0AF44D15-5036-0843-B790-0B5973EB449B}" type="pres">
      <dgm:prSet presAssocID="{5FBAB2E9-6161-F24B-871A-56BA630633C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A319A4B-BB90-044D-923F-BCC672C23B9C}" type="pres">
      <dgm:prSet presAssocID="{AE518C33-EFA3-B549-8FE9-DFDA8B11978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207451-4A6D-3143-8C37-BEC9CAFF3004}" type="pres">
      <dgm:prSet presAssocID="{AE518C33-EFA3-B549-8FE9-DFDA8B119781}" presName="gear1srcNode" presStyleLbl="node1" presStyleIdx="0" presStyleCnt="3"/>
      <dgm:spPr/>
      <dgm:t>
        <a:bodyPr/>
        <a:lstStyle/>
        <a:p>
          <a:endParaRPr lang="en-US"/>
        </a:p>
      </dgm:t>
    </dgm:pt>
    <dgm:pt modelId="{11252647-4CF9-D743-9EC5-D8806BD559D4}" type="pres">
      <dgm:prSet presAssocID="{AE518C33-EFA3-B549-8FE9-DFDA8B119781}" presName="gear1dstNode" presStyleLbl="node1" presStyleIdx="0" presStyleCnt="3"/>
      <dgm:spPr/>
      <dgm:t>
        <a:bodyPr/>
        <a:lstStyle/>
        <a:p>
          <a:endParaRPr lang="en-US"/>
        </a:p>
      </dgm:t>
    </dgm:pt>
    <dgm:pt modelId="{2371A4E7-FA9B-6B45-88C2-051349C389F6}" type="pres">
      <dgm:prSet presAssocID="{6EF21E8E-5A24-EF47-A62C-729094375EE0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BDDF8-F94C-0541-BECD-043CB8E19529}" type="pres">
      <dgm:prSet presAssocID="{6EF21E8E-5A24-EF47-A62C-729094375EE0}" presName="gear2srcNode" presStyleLbl="node1" presStyleIdx="1" presStyleCnt="3"/>
      <dgm:spPr/>
      <dgm:t>
        <a:bodyPr/>
        <a:lstStyle/>
        <a:p>
          <a:endParaRPr lang="en-US"/>
        </a:p>
      </dgm:t>
    </dgm:pt>
    <dgm:pt modelId="{E8466324-C9D6-3C4D-8E9C-8F89EE9E1401}" type="pres">
      <dgm:prSet presAssocID="{6EF21E8E-5A24-EF47-A62C-729094375EE0}" presName="gear2dstNode" presStyleLbl="node1" presStyleIdx="1" presStyleCnt="3"/>
      <dgm:spPr/>
      <dgm:t>
        <a:bodyPr/>
        <a:lstStyle/>
        <a:p>
          <a:endParaRPr lang="en-US"/>
        </a:p>
      </dgm:t>
    </dgm:pt>
    <dgm:pt modelId="{EDE57423-ED61-5640-8724-C464A29AAB19}" type="pres">
      <dgm:prSet presAssocID="{4E18CAB6-F006-D74F-9B9F-FA781F648D72}" presName="gear3" presStyleLbl="node1" presStyleIdx="2" presStyleCnt="3"/>
      <dgm:spPr/>
      <dgm:t>
        <a:bodyPr/>
        <a:lstStyle/>
        <a:p>
          <a:endParaRPr lang="en-US"/>
        </a:p>
      </dgm:t>
    </dgm:pt>
    <dgm:pt modelId="{D3340604-BD72-794C-8F0A-6F922DF90F3D}" type="pres">
      <dgm:prSet presAssocID="{4E18CAB6-F006-D74F-9B9F-FA781F648D7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55046-11B7-254C-8359-E3B332248220}" type="pres">
      <dgm:prSet presAssocID="{4E18CAB6-F006-D74F-9B9F-FA781F648D72}" presName="gear3srcNode" presStyleLbl="node1" presStyleIdx="2" presStyleCnt="3"/>
      <dgm:spPr/>
      <dgm:t>
        <a:bodyPr/>
        <a:lstStyle/>
        <a:p>
          <a:endParaRPr lang="en-US"/>
        </a:p>
      </dgm:t>
    </dgm:pt>
    <dgm:pt modelId="{2CE24405-EE2F-2B4B-9DBA-74BE57F47790}" type="pres">
      <dgm:prSet presAssocID="{4E18CAB6-F006-D74F-9B9F-FA781F648D72}" presName="gear3dstNode" presStyleLbl="node1" presStyleIdx="2" presStyleCnt="3"/>
      <dgm:spPr/>
      <dgm:t>
        <a:bodyPr/>
        <a:lstStyle/>
        <a:p>
          <a:endParaRPr lang="en-US"/>
        </a:p>
      </dgm:t>
    </dgm:pt>
    <dgm:pt modelId="{9A76BCB8-4675-C248-854F-5DA48772622F}" type="pres">
      <dgm:prSet presAssocID="{E9F16F81-503B-ED44-8283-E3672A887EC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1929671A-1F7B-C945-9B64-D798B3D50468}" type="pres">
      <dgm:prSet presAssocID="{9B59FFBD-7E82-3949-B221-DF303354B285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24BA906-3127-F04D-9FBA-C0401B914705}" type="pres">
      <dgm:prSet presAssocID="{730CD96C-73FC-3044-91FE-F69FAC7C1144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D488B57-1E1A-4443-8AF6-F37801786B2C}" srcId="{5FBAB2E9-6161-F24B-871A-56BA630633C3}" destId="{AE518C33-EFA3-B549-8FE9-DFDA8B119781}" srcOrd="0" destOrd="0" parTransId="{DE2224E0-83C3-8C47-BC24-7E2E59CB73A5}" sibTransId="{E9F16F81-503B-ED44-8283-E3672A887EC3}"/>
    <dgm:cxn modelId="{65F88329-1BE6-794E-8BFA-A0ABEB40CB7B}" type="presOf" srcId="{9B59FFBD-7E82-3949-B221-DF303354B285}" destId="{1929671A-1F7B-C945-9B64-D798B3D50468}" srcOrd="0" destOrd="0" presId="urn:microsoft.com/office/officeart/2005/8/layout/gear1"/>
    <dgm:cxn modelId="{A1ADAC56-637B-C740-8C26-10043A40748D}" type="presOf" srcId="{730CD96C-73FC-3044-91FE-F69FAC7C1144}" destId="{224BA906-3127-F04D-9FBA-C0401B914705}" srcOrd="0" destOrd="0" presId="urn:microsoft.com/office/officeart/2005/8/layout/gear1"/>
    <dgm:cxn modelId="{9553CFA5-A6F0-0C4B-9C82-EF0EBE86D35F}" srcId="{5FBAB2E9-6161-F24B-871A-56BA630633C3}" destId="{6EF21E8E-5A24-EF47-A62C-729094375EE0}" srcOrd="1" destOrd="0" parTransId="{E2E07757-D93B-424C-BB02-66DB7F08BC24}" sibTransId="{9B59FFBD-7E82-3949-B221-DF303354B285}"/>
    <dgm:cxn modelId="{53A8DF3D-FD7C-E34A-B7AD-7371EC6ED131}" srcId="{5FBAB2E9-6161-F24B-871A-56BA630633C3}" destId="{4E18CAB6-F006-D74F-9B9F-FA781F648D72}" srcOrd="2" destOrd="0" parTransId="{49C066BB-E9B7-1146-877F-804AC0DDF039}" sibTransId="{730CD96C-73FC-3044-91FE-F69FAC7C1144}"/>
    <dgm:cxn modelId="{8691393C-EFF9-5C40-88AC-AC82A600139B}" type="presOf" srcId="{AE518C33-EFA3-B549-8FE9-DFDA8B119781}" destId="{11252647-4CF9-D743-9EC5-D8806BD559D4}" srcOrd="2" destOrd="0" presId="urn:microsoft.com/office/officeart/2005/8/layout/gear1"/>
    <dgm:cxn modelId="{194E4A5F-AA62-664C-B2B3-1ECB59D259FF}" type="presOf" srcId="{5FBAB2E9-6161-F24B-871A-56BA630633C3}" destId="{0AF44D15-5036-0843-B790-0B5973EB449B}" srcOrd="0" destOrd="0" presId="urn:microsoft.com/office/officeart/2005/8/layout/gear1"/>
    <dgm:cxn modelId="{862279FB-3BD6-674F-BB7A-F16007512F04}" type="presOf" srcId="{4E18CAB6-F006-D74F-9B9F-FA781F648D72}" destId="{D3340604-BD72-794C-8F0A-6F922DF90F3D}" srcOrd="1" destOrd="0" presId="urn:microsoft.com/office/officeart/2005/8/layout/gear1"/>
    <dgm:cxn modelId="{068D7D0F-AE4B-874A-8928-364CC9ACB7DF}" type="presOf" srcId="{6EF21E8E-5A24-EF47-A62C-729094375EE0}" destId="{E8466324-C9D6-3C4D-8E9C-8F89EE9E1401}" srcOrd="2" destOrd="0" presId="urn:microsoft.com/office/officeart/2005/8/layout/gear1"/>
    <dgm:cxn modelId="{DBE5AB54-717D-A343-B43B-710DF26C9972}" type="presOf" srcId="{E9F16F81-503B-ED44-8283-E3672A887EC3}" destId="{9A76BCB8-4675-C248-854F-5DA48772622F}" srcOrd="0" destOrd="0" presId="urn:microsoft.com/office/officeart/2005/8/layout/gear1"/>
    <dgm:cxn modelId="{84617ACF-D8DD-3049-B5D6-14E1FB80D2C8}" type="presOf" srcId="{AE518C33-EFA3-B549-8FE9-DFDA8B119781}" destId="{7A319A4B-BB90-044D-923F-BCC672C23B9C}" srcOrd="0" destOrd="0" presId="urn:microsoft.com/office/officeart/2005/8/layout/gear1"/>
    <dgm:cxn modelId="{130CE87A-2E6F-B749-BB6C-ECCBBFE2320C}" type="presOf" srcId="{4E18CAB6-F006-D74F-9B9F-FA781F648D72}" destId="{B1A55046-11B7-254C-8359-E3B332248220}" srcOrd="2" destOrd="0" presId="urn:microsoft.com/office/officeart/2005/8/layout/gear1"/>
    <dgm:cxn modelId="{D967051D-B77D-0A4B-87B2-FC6CB142E713}" type="presOf" srcId="{AE518C33-EFA3-B549-8FE9-DFDA8B119781}" destId="{8E207451-4A6D-3143-8C37-BEC9CAFF3004}" srcOrd="1" destOrd="0" presId="urn:microsoft.com/office/officeart/2005/8/layout/gear1"/>
    <dgm:cxn modelId="{9F583EDA-A5E2-244B-AB96-E6F00171A3CC}" type="presOf" srcId="{4E18CAB6-F006-D74F-9B9F-FA781F648D72}" destId="{2CE24405-EE2F-2B4B-9DBA-74BE57F47790}" srcOrd="3" destOrd="0" presId="urn:microsoft.com/office/officeart/2005/8/layout/gear1"/>
    <dgm:cxn modelId="{5940E42F-D5F8-B442-8C46-E141BC71EAA0}" type="presOf" srcId="{4E18CAB6-F006-D74F-9B9F-FA781F648D72}" destId="{EDE57423-ED61-5640-8724-C464A29AAB19}" srcOrd="0" destOrd="0" presId="urn:microsoft.com/office/officeart/2005/8/layout/gear1"/>
    <dgm:cxn modelId="{A622EDC8-B786-9D45-87C4-C7177DDF3D89}" type="presOf" srcId="{6EF21E8E-5A24-EF47-A62C-729094375EE0}" destId="{2371A4E7-FA9B-6B45-88C2-051349C389F6}" srcOrd="0" destOrd="0" presId="urn:microsoft.com/office/officeart/2005/8/layout/gear1"/>
    <dgm:cxn modelId="{C75814CC-BFA7-484B-8EE1-BDB84A5B2BD3}" type="presOf" srcId="{6EF21E8E-5A24-EF47-A62C-729094375EE0}" destId="{A29BDDF8-F94C-0541-BECD-043CB8E19529}" srcOrd="1" destOrd="0" presId="urn:microsoft.com/office/officeart/2005/8/layout/gear1"/>
    <dgm:cxn modelId="{A9F28D71-CE70-D44D-9D2E-8E50293753D8}" type="presParOf" srcId="{0AF44D15-5036-0843-B790-0B5973EB449B}" destId="{7A319A4B-BB90-044D-923F-BCC672C23B9C}" srcOrd="0" destOrd="0" presId="urn:microsoft.com/office/officeart/2005/8/layout/gear1"/>
    <dgm:cxn modelId="{45FE9BF7-2AFA-0E48-80A3-82AFF1AA5045}" type="presParOf" srcId="{0AF44D15-5036-0843-B790-0B5973EB449B}" destId="{8E207451-4A6D-3143-8C37-BEC9CAFF3004}" srcOrd="1" destOrd="0" presId="urn:microsoft.com/office/officeart/2005/8/layout/gear1"/>
    <dgm:cxn modelId="{772A0FB9-2D46-0445-957E-F9C8489F95BD}" type="presParOf" srcId="{0AF44D15-5036-0843-B790-0B5973EB449B}" destId="{11252647-4CF9-D743-9EC5-D8806BD559D4}" srcOrd="2" destOrd="0" presId="urn:microsoft.com/office/officeart/2005/8/layout/gear1"/>
    <dgm:cxn modelId="{04CA0B70-D784-F449-A3A8-498B0D18697E}" type="presParOf" srcId="{0AF44D15-5036-0843-B790-0B5973EB449B}" destId="{2371A4E7-FA9B-6B45-88C2-051349C389F6}" srcOrd="3" destOrd="0" presId="urn:microsoft.com/office/officeart/2005/8/layout/gear1"/>
    <dgm:cxn modelId="{00C74C30-F8AE-B848-B419-950BA5F1B379}" type="presParOf" srcId="{0AF44D15-5036-0843-B790-0B5973EB449B}" destId="{A29BDDF8-F94C-0541-BECD-043CB8E19529}" srcOrd="4" destOrd="0" presId="urn:microsoft.com/office/officeart/2005/8/layout/gear1"/>
    <dgm:cxn modelId="{09964B94-0333-0644-977A-1C566530D7FB}" type="presParOf" srcId="{0AF44D15-5036-0843-B790-0B5973EB449B}" destId="{E8466324-C9D6-3C4D-8E9C-8F89EE9E1401}" srcOrd="5" destOrd="0" presId="urn:microsoft.com/office/officeart/2005/8/layout/gear1"/>
    <dgm:cxn modelId="{627A7167-D5B2-1A41-B6E7-188E05DCD081}" type="presParOf" srcId="{0AF44D15-5036-0843-B790-0B5973EB449B}" destId="{EDE57423-ED61-5640-8724-C464A29AAB19}" srcOrd="6" destOrd="0" presId="urn:microsoft.com/office/officeart/2005/8/layout/gear1"/>
    <dgm:cxn modelId="{73E9E9F4-9743-6940-B015-9B2E8269A172}" type="presParOf" srcId="{0AF44D15-5036-0843-B790-0B5973EB449B}" destId="{D3340604-BD72-794C-8F0A-6F922DF90F3D}" srcOrd="7" destOrd="0" presId="urn:microsoft.com/office/officeart/2005/8/layout/gear1"/>
    <dgm:cxn modelId="{DC046798-B130-3A48-B02E-EF137B956B2F}" type="presParOf" srcId="{0AF44D15-5036-0843-B790-0B5973EB449B}" destId="{B1A55046-11B7-254C-8359-E3B332248220}" srcOrd="8" destOrd="0" presId="urn:microsoft.com/office/officeart/2005/8/layout/gear1"/>
    <dgm:cxn modelId="{56A762F4-7596-9540-977E-6B47757A4F6B}" type="presParOf" srcId="{0AF44D15-5036-0843-B790-0B5973EB449B}" destId="{2CE24405-EE2F-2B4B-9DBA-74BE57F47790}" srcOrd="9" destOrd="0" presId="urn:microsoft.com/office/officeart/2005/8/layout/gear1"/>
    <dgm:cxn modelId="{4E5FFBC0-3ACF-F24B-9789-7A91951E0132}" type="presParOf" srcId="{0AF44D15-5036-0843-B790-0B5973EB449B}" destId="{9A76BCB8-4675-C248-854F-5DA48772622F}" srcOrd="10" destOrd="0" presId="urn:microsoft.com/office/officeart/2005/8/layout/gear1"/>
    <dgm:cxn modelId="{16931176-387A-4148-9E26-5763F6299105}" type="presParOf" srcId="{0AF44D15-5036-0843-B790-0B5973EB449B}" destId="{1929671A-1F7B-C945-9B64-D798B3D50468}" srcOrd="11" destOrd="0" presId="urn:microsoft.com/office/officeart/2005/8/layout/gear1"/>
    <dgm:cxn modelId="{8569A7A5-EB84-5F43-9BBE-D4CE3022D452}" type="presParOf" srcId="{0AF44D15-5036-0843-B790-0B5973EB449B}" destId="{224BA906-3127-F04D-9FBA-C0401B91470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19A4B-BB90-044D-923F-BCC672C23B9C}">
      <dsp:nvSpPr>
        <dsp:cNvPr id="0" name=""/>
        <dsp:cNvSpPr/>
      </dsp:nvSpPr>
      <dsp:spPr>
        <a:xfrm>
          <a:off x="2619727" y="1733550"/>
          <a:ext cx="2118783" cy="2118783"/>
        </a:xfrm>
        <a:prstGeom prst="gear9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Field</a:t>
          </a:r>
          <a:endParaRPr lang="en-US" sz="1300" kern="1200" dirty="0"/>
        </a:p>
      </dsp:txBody>
      <dsp:txXfrm>
        <a:off x="3045697" y="2229865"/>
        <a:ext cx="1266843" cy="1089098"/>
      </dsp:txXfrm>
    </dsp:sp>
    <dsp:sp modelId="{2371A4E7-FA9B-6B45-88C2-051349C389F6}">
      <dsp:nvSpPr>
        <dsp:cNvPr id="0" name=""/>
        <dsp:cNvSpPr/>
      </dsp:nvSpPr>
      <dsp:spPr>
        <a:xfrm>
          <a:off x="1386980" y="1232746"/>
          <a:ext cx="1540933" cy="1540933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Collections</a:t>
          </a:r>
          <a:endParaRPr lang="en-US" sz="1300" kern="1200" dirty="0"/>
        </a:p>
      </dsp:txBody>
      <dsp:txXfrm>
        <a:off x="1774915" y="1623025"/>
        <a:ext cx="765063" cy="760375"/>
      </dsp:txXfrm>
    </dsp:sp>
    <dsp:sp modelId="{EDE57423-ED61-5640-8724-C464A29AAB19}">
      <dsp:nvSpPr>
        <dsp:cNvPr id="0" name=""/>
        <dsp:cNvSpPr/>
      </dsp:nvSpPr>
      <dsp:spPr>
        <a:xfrm rot="20700000">
          <a:off x="2250060" y="169659"/>
          <a:ext cx="1509800" cy="1509800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Analysis</a:t>
          </a:r>
          <a:endParaRPr lang="en-US" sz="1300" kern="1200" dirty="0"/>
        </a:p>
      </dsp:txBody>
      <dsp:txXfrm rot="-20700000">
        <a:off x="2581203" y="500803"/>
        <a:ext cx="847513" cy="847513"/>
      </dsp:txXfrm>
    </dsp:sp>
    <dsp:sp modelId="{9A76BCB8-4675-C248-854F-5DA48772622F}">
      <dsp:nvSpPr>
        <dsp:cNvPr id="0" name=""/>
        <dsp:cNvSpPr/>
      </dsp:nvSpPr>
      <dsp:spPr>
        <a:xfrm>
          <a:off x="2453092" y="1415936"/>
          <a:ext cx="2712043" cy="2712043"/>
        </a:xfrm>
        <a:prstGeom prst="circularArrow">
          <a:avLst>
            <a:gd name="adj1" fmla="val 4687"/>
            <a:gd name="adj2" fmla="val 299029"/>
            <a:gd name="adj3" fmla="val 2507553"/>
            <a:gd name="adj4" fmla="val 15879956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29671A-1F7B-C945-9B64-D798B3D50468}">
      <dsp:nvSpPr>
        <dsp:cNvPr id="0" name=""/>
        <dsp:cNvSpPr/>
      </dsp:nvSpPr>
      <dsp:spPr>
        <a:xfrm>
          <a:off x="1114084" y="893264"/>
          <a:ext cx="1970468" cy="197046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24BA906-3127-F04D-9FBA-C0401B914705}">
      <dsp:nvSpPr>
        <dsp:cNvPr id="0" name=""/>
        <dsp:cNvSpPr/>
      </dsp:nvSpPr>
      <dsp:spPr>
        <a:xfrm>
          <a:off x="1900828" y="-159575"/>
          <a:ext cx="2124562" cy="212456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E591C-5393-B54A-9F36-A24EC9F483BA}" type="datetimeFigureOut">
              <a:rPr lang="en-US" smtClean="0"/>
              <a:t>08/12/18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4D141-C51D-A347-B8F3-A46ED6612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32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544CF-A213-DA4A-8B80-5E12DCD13233}" type="datetimeFigureOut">
              <a:rPr lang="en-US" smtClean="0"/>
              <a:t>08/12/18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1DDA7-3F32-1441-862E-DB2140458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5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DDA7-3F32-1441-862E-DB2140458F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53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ED1-7E0E-A44F-A1B9-D1F95C970A9F}" type="datetimeFigureOut">
              <a:rPr lang="en-US" smtClean="0"/>
              <a:t>08/12/18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AE68-EE79-5745-895D-A8797F948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98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ED1-7E0E-A44F-A1B9-D1F95C970A9F}" type="datetimeFigureOut">
              <a:rPr lang="en-US" smtClean="0"/>
              <a:t>08/12/18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AE68-EE79-5745-895D-A8797F948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6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ED1-7E0E-A44F-A1B9-D1F95C970A9F}" type="datetimeFigureOut">
              <a:rPr lang="en-US" smtClean="0"/>
              <a:t>08/12/18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AE68-EE79-5745-895D-A8797F948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0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ED1-7E0E-A44F-A1B9-D1F95C970A9F}" type="datetimeFigureOut">
              <a:rPr lang="en-US" smtClean="0"/>
              <a:t>08/12/18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AE68-EE79-5745-895D-A8797F948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8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ED1-7E0E-A44F-A1B9-D1F95C970A9F}" type="datetimeFigureOut">
              <a:rPr lang="en-US" smtClean="0"/>
              <a:t>08/12/18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AE68-EE79-5745-895D-A8797F948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4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ED1-7E0E-A44F-A1B9-D1F95C970A9F}" type="datetimeFigureOut">
              <a:rPr lang="en-US" smtClean="0"/>
              <a:t>08/12/18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AE68-EE79-5745-895D-A8797F948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8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ED1-7E0E-A44F-A1B9-D1F95C970A9F}" type="datetimeFigureOut">
              <a:rPr lang="en-US" smtClean="0"/>
              <a:t>08/12/18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AE68-EE79-5745-895D-A8797F948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44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ED1-7E0E-A44F-A1B9-D1F95C970A9F}" type="datetimeFigureOut">
              <a:rPr lang="en-US" smtClean="0"/>
              <a:t>08/12/18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AE68-EE79-5745-895D-A8797F948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6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ED1-7E0E-A44F-A1B9-D1F95C970A9F}" type="datetimeFigureOut">
              <a:rPr lang="en-US" smtClean="0"/>
              <a:t>08/12/18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AE68-EE79-5745-895D-A8797F948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0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ED1-7E0E-A44F-A1B9-D1F95C970A9F}" type="datetimeFigureOut">
              <a:rPr lang="en-US" smtClean="0"/>
              <a:t>08/12/18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AE68-EE79-5745-895D-A8797F948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33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ED1-7E0E-A44F-A1B9-D1F95C970A9F}" type="datetimeFigureOut">
              <a:rPr lang="en-US" smtClean="0"/>
              <a:t>08/12/18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AE68-EE79-5745-895D-A8797F948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4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B7ED1-7E0E-A44F-A1B9-D1F95C970A9F}" type="datetimeFigureOut">
              <a:rPr lang="en-US" smtClean="0"/>
              <a:t>08/12/18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EAE68-EE79-5745-895D-A8797F948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2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emf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6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jpg"/><Relationship Id="rId1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urapmon.net" TargetMode="External"/><Relationship Id="rId3" Type="http://schemas.openxmlformats.org/officeDocument/2006/relationships/hyperlink" Target="http://www.hbm4eu.eu" TargetMode="External"/><Relationship Id="rId4" Type="http://schemas.openxmlformats.org/officeDocument/2006/relationships/hyperlink" Target="http://www.norman-network.eu" TargetMode="External"/><Relationship Id="rId5" Type="http://schemas.openxmlformats.org/officeDocument/2006/relationships/hyperlink" Target="https://ipchem.jrc.ec.europa.eu" TargetMode="External"/><Relationship Id="rId6" Type="http://schemas.openxmlformats.org/officeDocument/2006/relationships/hyperlink" Target="https://www.gbif.org" TargetMode="External"/><Relationship Id="rId7" Type="http://schemas.openxmlformats.org/officeDocument/2006/relationships/image" Target="../media/image21.jpg"/><Relationship Id="rId8" Type="http://schemas.openxmlformats.org/officeDocument/2006/relationships/image" Target="../media/image22.jpg"/><Relationship Id="rId9" Type="http://schemas.openxmlformats.org/officeDocument/2006/relationships/image" Target="../media/image23.png"/><Relationship Id="rId10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g"/><Relationship Id="rId5" Type="http://schemas.openxmlformats.org/officeDocument/2006/relationships/image" Target="../media/image29.png"/><Relationship Id="rId6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14.emf"/><Relationship Id="rId5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6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35300"/>
            <a:ext cx="7772400" cy="787400"/>
          </a:xfrm>
          <a:noFill/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6000" b="1" dirty="0" smtClean="0">
                <a:latin typeface="+mn-lt"/>
              </a:rPr>
              <a:t/>
            </a:r>
            <a:br>
              <a:rPr lang="en-US" sz="6000" b="1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European Raptor </a:t>
            </a:r>
            <a:r>
              <a:rPr lang="en-US" sz="4000" b="1" dirty="0" err="1" smtClean="0">
                <a:latin typeface="+mn-lt"/>
              </a:rPr>
              <a:t>Biomonitoring</a:t>
            </a:r>
            <a:r>
              <a:rPr lang="en-US" sz="4000" b="1" dirty="0" smtClean="0">
                <a:latin typeface="+mn-lt"/>
              </a:rPr>
              <a:t> Facility </a:t>
            </a:r>
            <a:r>
              <a:rPr lang="en-US" sz="5300" b="1" dirty="0" smtClean="0">
                <a:latin typeface="+mn-lt"/>
              </a:rPr>
              <a:t/>
            </a:r>
            <a:br>
              <a:rPr lang="en-US" sz="5300" b="1" dirty="0" smtClean="0">
                <a:latin typeface="+mn-lt"/>
              </a:rPr>
            </a:br>
            <a:endParaRPr lang="en-US" sz="53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24300"/>
            <a:ext cx="6400800" cy="1549400"/>
          </a:xfrm>
          <a:solidFill>
            <a:schemeClr val="accent1">
              <a:lumMod val="20000"/>
              <a:lumOff val="80000"/>
              <a:alpha val="33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Guy Duke, Chair </a:t>
            </a:r>
            <a:r>
              <a:rPr lang="en-US" sz="2800" b="1" dirty="0" err="1" smtClean="0">
                <a:solidFill>
                  <a:schemeClr val="tx1"/>
                </a:solidFill>
              </a:rPr>
              <a:t>ERBFacility</a:t>
            </a: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st</a:t>
            </a:r>
            <a:r>
              <a:rPr lang="en-US" sz="2400" b="1" dirty="0" smtClean="0">
                <a:solidFill>
                  <a:schemeClr val="tx1"/>
                </a:solidFill>
              </a:rPr>
              <a:t> GENERAL MEETING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Ciudad Real, 19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Februray</a:t>
            </a:r>
            <a:r>
              <a:rPr lang="en-US" sz="2400" b="1" dirty="0" smtClean="0">
                <a:solidFill>
                  <a:schemeClr val="tx1"/>
                </a:solidFill>
              </a:rPr>
              <a:t> 2018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COST_LOGO_High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" y="5827889"/>
            <a:ext cx="1981227" cy="929936"/>
          </a:xfrm>
          <a:prstGeom prst="rect">
            <a:avLst/>
          </a:prstGeom>
        </p:spPr>
      </p:pic>
      <p:pic>
        <p:nvPicPr>
          <p:cNvPr id="6" name="Picture 5" descr="EU-FLAG_cmyk_CS3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088" y="5688175"/>
            <a:ext cx="1660411" cy="1133150"/>
          </a:xfrm>
          <a:prstGeom prst="rect">
            <a:avLst/>
          </a:prstGeom>
        </p:spPr>
      </p:pic>
      <p:pic>
        <p:nvPicPr>
          <p:cNvPr id="5" name="Picture 4" descr="ERBFacility Logo RGB Transparen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" y="98777"/>
            <a:ext cx="1516944" cy="17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41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4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Parties to </a:t>
            </a:r>
            <a:r>
              <a:rPr lang="en-US" b="1" dirty="0" err="1" smtClean="0"/>
              <a:t>ERBFacility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082799"/>
            <a:ext cx="3429000" cy="210820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400" b="1" dirty="0" smtClean="0"/>
              <a:t>26 Parties - more expected to join</a:t>
            </a:r>
          </a:p>
          <a:p>
            <a:pPr marL="0" indent="0">
              <a:buNone/>
            </a:pPr>
            <a:endParaRPr lang="en-US" sz="6400" b="1" dirty="0" smtClean="0"/>
          </a:p>
          <a:p>
            <a:pPr marL="0" indent="0">
              <a:buNone/>
            </a:pPr>
            <a:r>
              <a:rPr lang="en-US" sz="6400" b="1" dirty="0" smtClean="0"/>
              <a:t>45 MC Members</a:t>
            </a:r>
          </a:p>
          <a:p>
            <a:pPr marL="0" indent="0">
              <a:buNone/>
            </a:pPr>
            <a:endParaRPr lang="en-US" sz="6400" b="1" dirty="0" smtClean="0"/>
          </a:p>
          <a:p>
            <a:pPr marL="0" indent="0">
              <a:buNone/>
            </a:pPr>
            <a:r>
              <a:rPr lang="en-US" sz="6400" b="1" dirty="0" smtClean="0"/>
              <a:t>19 MC Substitutes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 smtClean="0"/>
              <a:t>                                                   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ERBFacility LOGO F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4953000"/>
            <a:ext cx="1609344" cy="189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11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COST policies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71911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Geographical coverage/ICT countries</a:t>
            </a:r>
          </a:p>
          <a:p>
            <a:pPr lvl="1"/>
            <a:r>
              <a:rPr lang="en-US" dirty="0" smtClean="0"/>
              <a:t>26 of 37 COST countries</a:t>
            </a:r>
          </a:p>
          <a:p>
            <a:pPr lvl="1"/>
            <a:r>
              <a:rPr lang="en-US" dirty="0" smtClean="0"/>
              <a:t>11 of 25 Parties ICT (40%)</a:t>
            </a:r>
          </a:p>
          <a:p>
            <a:r>
              <a:rPr lang="en-US" dirty="0" smtClean="0"/>
              <a:t>Gender balance</a:t>
            </a:r>
          </a:p>
          <a:p>
            <a:pPr lvl="1"/>
            <a:r>
              <a:rPr lang="en-US" dirty="0" smtClean="0"/>
              <a:t>Only 12 of 44 Members female</a:t>
            </a:r>
          </a:p>
          <a:p>
            <a:pPr lvl="1"/>
            <a:r>
              <a:rPr lang="en-US" dirty="0" smtClean="0"/>
              <a:t>2 of 4 WG Leads female</a:t>
            </a:r>
          </a:p>
          <a:p>
            <a:r>
              <a:rPr lang="en-US" dirty="0" smtClean="0"/>
              <a:t>Early Career Investigators</a:t>
            </a:r>
          </a:p>
          <a:p>
            <a:pPr lvl="1"/>
            <a:r>
              <a:rPr lang="en-US" dirty="0" smtClean="0"/>
              <a:t>Several ECIs on MC </a:t>
            </a:r>
            <a:endParaRPr lang="en-US" dirty="0"/>
          </a:p>
        </p:txBody>
      </p:sp>
      <p:pic>
        <p:nvPicPr>
          <p:cNvPr id="4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55" y="39118230"/>
            <a:ext cx="6642850" cy="3117979"/>
          </a:xfrm>
          <a:prstGeom prst="rect">
            <a:avLst/>
          </a:prstGeom>
        </p:spPr>
      </p:pic>
      <p:pic>
        <p:nvPicPr>
          <p:cNvPr id="6" name="Picture 5" descr="Screen Shot 2018-02-19 at 16.08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30" y="1233319"/>
            <a:ext cx="3139469" cy="21110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female-and-male-shapes-silhouettes_318-4483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111" y="3626555"/>
            <a:ext cx="1208872" cy="1208872"/>
          </a:xfrm>
          <a:prstGeom prst="rect">
            <a:avLst/>
          </a:prstGeom>
        </p:spPr>
      </p:pic>
      <p:pic>
        <p:nvPicPr>
          <p:cNvPr id="9" name="Picture 8" descr="young scientis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205" y="4120163"/>
            <a:ext cx="1702000" cy="2322520"/>
          </a:xfrm>
          <a:prstGeom prst="rect">
            <a:avLst/>
          </a:prstGeom>
        </p:spPr>
      </p:pic>
      <p:pic>
        <p:nvPicPr>
          <p:cNvPr id="10" name="Picture 9" descr="ERBFacility Logo CMYK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6" y="60683"/>
            <a:ext cx="1128084" cy="13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60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Relations to existing efforts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9200" y="1625600"/>
            <a:ext cx="6197600" cy="4500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hlinkClick r:id="rId2"/>
              </a:rPr>
              <a:t>EURAPMON</a:t>
            </a:r>
            <a:r>
              <a:rPr lang="en-US" sz="2400" dirty="0" smtClean="0"/>
              <a:t> – monitoring for and with raptors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hlinkClick r:id="rId3"/>
              </a:rPr>
              <a:t>HBM4EU </a:t>
            </a:r>
            <a:r>
              <a:rPr lang="en-US" sz="2400" dirty="0" smtClean="0"/>
              <a:t>– human </a:t>
            </a:r>
            <a:r>
              <a:rPr lang="en-US" sz="2400" dirty="0" err="1" smtClean="0"/>
              <a:t>biomonitoring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hlinkClick r:id="rId4"/>
              </a:rPr>
              <a:t>NORMAN </a:t>
            </a:r>
            <a:r>
              <a:rPr lang="en-US" sz="2400" dirty="0" smtClean="0"/>
              <a:t>– monitoring of emerging substances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hlinkClick r:id="rId5"/>
              </a:rPr>
              <a:t>IPCheM </a:t>
            </a:r>
            <a:r>
              <a:rPr lang="en-US" sz="2400" dirty="0" smtClean="0"/>
              <a:t>– European platform for chemical monitoring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hlinkClick r:id="rId6"/>
              </a:rPr>
              <a:t>GBIF</a:t>
            </a:r>
            <a:r>
              <a:rPr lang="en-US" sz="2400" dirty="0" smtClean="0"/>
              <a:t> – Global biodiversity information facility</a:t>
            </a:r>
            <a:endParaRPr lang="en-US" sz="2400" dirty="0"/>
          </a:p>
        </p:txBody>
      </p:sp>
      <p:pic>
        <p:nvPicPr>
          <p:cNvPr id="5" name="Picture 4" descr="Eurapmon 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46" y="1257300"/>
            <a:ext cx="1235243" cy="1066800"/>
          </a:xfrm>
          <a:prstGeom prst="rect">
            <a:avLst/>
          </a:prstGeom>
        </p:spPr>
      </p:pic>
      <p:pic>
        <p:nvPicPr>
          <p:cNvPr id="6" name="Picture 5" descr="GBIF-logo-Squar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46" y="5252720"/>
            <a:ext cx="1060054" cy="848043"/>
          </a:xfrm>
          <a:prstGeom prst="rect">
            <a:avLst/>
          </a:prstGeom>
        </p:spPr>
      </p:pic>
      <p:pic>
        <p:nvPicPr>
          <p:cNvPr id="7" name="Picture 6" descr="IPCHEM-290x30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336" y="4092466"/>
            <a:ext cx="930063" cy="962134"/>
          </a:xfrm>
          <a:prstGeom prst="rect">
            <a:avLst/>
          </a:prstGeom>
        </p:spPr>
      </p:pic>
      <p:pic>
        <p:nvPicPr>
          <p:cNvPr id="8" name="Picture 7" descr="Norman_logo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32" y="3378200"/>
            <a:ext cx="1700668" cy="609600"/>
          </a:xfrm>
          <a:prstGeom prst="rect">
            <a:avLst/>
          </a:prstGeom>
        </p:spPr>
      </p:pic>
      <p:pic>
        <p:nvPicPr>
          <p:cNvPr id="9" name="Picture 8" descr="HBM4EU logo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89" y="2362200"/>
            <a:ext cx="965200" cy="965200"/>
          </a:xfrm>
          <a:prstGeom prst="rect">
            <a:avLst/>
          </a:prstGeom>
        </p:spPr>
      </p:pic>
      <p:pic>
        <p:nvPicPr>
          <p:cNvPr id="10" name="Picture 9" descr="ERBFacility Logo CMYK.eps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6" y="60683"/>
            <a:ext cx="1128084" cy="13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18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COST Activities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5600"/>
            <a:ext cx="5836356" cy="4500563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Meetings</a:t>
            </a:r>
          </a:p>
          <a:p>
            <a:pPr lvl="1"/>
            <a:r>
              <a:rPr lang="en-US" sz="2000" dirty="0" smtClean="0"/>
              <a:t>Management Committee &amp; Core Group</a:t>
            </a:r>
          </a:p>
          <a:p>
            <a:pPr lvl="1"/>
            <a:r>
              <a:rPr lang="en-US" sz="2000" dirty="0" smtClean="0"/>
              <a:t>General and WG meetings</a:t>
            </a:r>
          </a:p>
          <a:p>
            <a:pPr lvl="1"/>
            <a:r>
              <a:rPr lang="en-US" sz="2000" dirty="0" smtClean="0"/>
              <a:t>Dissemination meetings</a:t>
            </a:r>
          </a:p>
          <a:p>
            <a:r>
              <a:rPr lang="en-US" sz="2400" b="1" dirty="0" smtClean="0"/>
              <a:t>Short-term scientific missions</a:t>
            </a:r>
          </a:p>
          <a:p>
            <a:pPr lvl="1"/>
            <a:r>
              <a:rPr lang="en-US" sz="2000" dirty="0" smtClean="0"/>
              <a:t>5-90 days</a:t>
            </a:r>
          </a:p>
          <a:p>
            <a:pPr lvl="1"/>
            <a:r>
              <a:rPr lang="en-US" sz="2000" dirty="0" smtClean="0"/>
              <a:t>ECI STSMs: 91-180 days</a:t>
            </a:r>
          </a:p>
          <a:p>
            <a:r>
              <a:rPr lang="en-US" sz="2400" b="1" dirty="0" smtClean="0"/>
              <a:t>Training schools</a:t>
            </a:r>
          </a:p>
          <a:p>
            <a:pPr lvl="1"/>
            <a:r>
              <a:rPr lang="en-US" sz="2000" dirty="0" smtClean="0"/>
              <a:t>Joint WG 1&amp;2</a:t>
            </a:r>
          </a:p>
          <a:p>
            <a:pPr lvl="1"/>
            <a:r>
              <a:rPr lang="en-US" sz="2000" dirty="0" smtClean="0"/>
              <a:t>Joint WG 3&amp;4</a:t>
            </a:r>
          </a:p>
          <a:p>
            <a:r>
              <a:rPr lang="en-US" sz="2400" b="1" dirty="0" smtClean="0"/>
              <a:t>Dissemination and communication activities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meet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152" y="1332972"/>
            <a:ext cx="1221139" cy="1221139"/>
          </a:xfrm>
          <a:prstGeom prst="rect">
            <a:avLst/>
          </a:prstGeom>
        </p:spPr>
      </p:pic>
      <p:pic>
        <p:nvPicPr>
          <p:cNvPr id="6" name="Picture 5" descr="pla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448" y="2669823"/>
            <a:ext cx="1083733" cy="1083733"/>
          </a:xfrm>
          <a:prstGeom prst="rect">
            <a:avLst/>
          </a:prstGeom>
        </p:spPr>
      </p:pic>
      <p:pic>
        <p:nvPicPr>
          <p:cNvPr id="7" name="Picture 6" descr="train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3" y="3866445"/>
            <a:ext cx="1330220" cy="1108517"/>
          </a:xfrm>
          <a:prstGeom prst="rect">
            <a:avLst/>
          </a:prstGeom>
        </p:spPr>
      </p:pic>
      <p:pic>
        <p:nvPicPr>
          <p:cNvPr id="8" name="Picture 7" descr="disem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597" y="5111046"/>
            <a:ext cx="1755792" cy="1168400"/>
          </a:xfrm>
          <a:prstGeom prst="rect">
            <a:avLst/>
          </a:prstGeom>
        </p:spPr>
      </p:pic>
      <p:pic>
        <p:nvPicPr>
          <p:cNvPr id="9" name="Picture 8" descr="ERBFacility Logo CMYK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6" y="60683"/>
            <a:ext cx="1128084" cy="13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85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Main Deliverables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/>
              <a:t>WGs 1 &amp; 2 </a:t>
            </a:r>
          </a:p>
          <a:p>
            <a:pPr lvl="1"/>
            <a:r>
              <a:rPr lang="en-US" b="1" dirty="0" err="1" smtClean="0"/>
              <a:t>ERBioMS</a:t>
            </a:r>
            <a:r>
              <a:rPr lang="en-US" b="1" dirty="0" smtClean="0"/>
              <a:t> technical specs</a:t>
            </a:r>
          </a:p>
          <a:p>
            <a:pPr lvl="1"/>
            <a:r>
              <a:rPr lang="en-US" dirty="0" smtClean="0"/>
              <a:t>Papers – lab analyses capacities, </a:t>
            </a:r>
            <a:r>
              <a:rPr lang="en-US" dirty="0" err="1" smtClean="0"/>
              <a:t>ERBioMS</a:t>
            </a:r>
            <a:r>
              <a:rPr lang="en-US" dirty="0" smtClean="0"/>
              <a:t> framework</a:t>
            </a:r>
          </a:p>
          <a:p>
            <a:pPr lvl="1"/>
            <a:r>
              <a:rPr lang="en-US" dirty="0" smtClean="0"/>
              <a:t>Pilot reports – selected substances</a:t>
            </a:r>
          </a:p>
          <a:p>
            <a:pPr lvl="1"/>
            <a:r>
              <a:rPr lang="en-US" dirty="0" smtClean="0"/>
              <a:t>Proof of concept, guidance for integration with regulatory processes</a:t>
            </a:r>
          </a:p>
          <a:p>
            <a:r>
              <a:rPr lang="en-US" b="1" dirty="0" smtClean="0"/>
              <a:t>WG3</a:t>
            </a:r>
          </a:p>
          <a:p>
            <a:pPr lvl="1"/>
            <a:r>
              <a:rPr lang="en-US" b="1" dirty="0" err="1" smtClean="0"/>
              <a:t>ERSpeB</a:t>
            </a:r>
            <a:r>
              <a:rPr lang="en-US" b="1" dirty="0" smtClean="0"/>
              <a:t> technical specs</a:t>
            </a:r>
          </a:p>
          <a:p>
            <a:pPr lvl="1"/>
            <a:r>
              <a:rPr lang="en-US" dirty="0" smtClean="0"/>
              <a:t>Meta-database of samples &amp; linked data</a:t>
            </a:r>
          </a:p>
          <a:p>
            <a:pPr lvl="1"/>
            <a:r>
              <a:rPr lang="en-US" dirty="0" smtClean="0"/>
              <a:t>Guidance – use of collections for contaminant monitoring</a:t>
            </a:r>
          </a:p>
          <a:p>
            <a:pPr lvl="1"/>
            <a:r>
              <a:rPr lang="en-US" dirty="0" smtClean="0"/>
              <a:t>Papers – collections/constraints, </a:t>
            </a:r>
            <a:r>
              <a:rPr lang="en-US" dirty="0" err="1" smtClean="0"/>
              <a:t>ERSpeB</a:t>
            </a:r>
            <a:r>
              <a:rPr lang="en-US" dirty="0" smtClean="0"/>
              <a:t> framework</a:t>
            </a:r>
          </a:p>
          <a:p>
            <a:r>
              <a:rPr lang="en-US" b="1" dirty="0" smtClean="0"/>
              <a:t>WG4</a:t>
            </a:r>
          </a:p>
          <a:p>
            <a:pPr lvl="1"/>
            <a:r>
              <a:rPr lang="en-US" b="1" dirty="0" err="1" smtClean="0"/>
              <a:t>ERSamP</a:t>
            </a:r>
            <a:r>
              <a:rPr lang="en-US" b="1" dirty="0" smtClean="0"/>
              <a:t> technical specs</a:t>
            </a:r>
          </a:p>
          <a:p>
            <a:pPr lvl="1"/>
            <a:r>
              <a:rPr lang="en-US" dirty="0" smtClean="0"/>
              <a:t>Best practice guidance, protocols for sampling</a:t>
            </a:r>
          </a:p>
          <a:p>
            <a:pPr lvl="1"/>
            <a:r>
              <a:rPr lang="en-US" dirty="0" smtClean="0"/>
              <a:t>Guidance – volunteer recruitment</a:t>
            </a:r>
          </a:p>
          <a:p>
            <a:pPr lvl="1"/>
            <a:r>
              <a:rPr lang="en-US" dirty="0" smtClean="0"/>
              <a:t>Reports – proof of concept, network of collaborating </a:t>
            </a:r>
            <a:r>
              <a:rPr lang="en-US" dirty="0" err="1" smtClean="0"/>
              <a:t>organisations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ERBFacility Logo CMY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6" y="60683"/>
            <a:ext cx="1128084" cy="13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92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Expected Impact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Analysis arena</a:t>
            </a:r>
          </a:p>
          <a:p>
            <a:pPr lvl="1"/>
            <a:r>
              <a:rPr lang="en-US" dirty="0" smtClean="0"/>
              <a:t>European capability for pan-European assessment of contaminant exposure</a:t>
            </a:r>
          </a:p>
          <a:p>
            <a:pPr lvl="1"/>
            <a:r>
              <a:rPr lang="en-US" dirty="0" smtClean="0"/>
              <a:t>Pan-European consensus on priority species/samples</a:t>
            </a:r>
          </a:p>
          <a:p>
            <a:pPr lvl="1"/>
            <a:r>
              <a:rPr lang="en-US" dirty="0" smtClean="0"/>
              <a:t>Clarity on integration of these assessments with regulatory processes </a:t>
            </a:r>
          </a:p>
          <a:p>
            <a:r>
              <a:rPr lang="en-US" b="1" dirty="0" smtClean="0"/>
              <a:t>Collections arena</a:t>
            </a:r>
          </a:p>
          <a:p>
            <a:pPr lvl="1"/>
            <a:r>
              <a:rPr lang="en-US" dirty="0" smtClean="0"/>
              <a:t>New distributed </a:t>
            </a:r>
            <a:r>
              <a:rPr lang="en-US" dirty="0" err="1" smtClean="0"/>
              <a:t>ERSpeB</a:t>
            </a:r>
            <a:endParaRPr lang="en-US" dirty="0" smtClean="0"/>
          </a:p>
          <a:p>
            <a:pPr lvl="1"/>
            <a:r>
              <a:rPr lang="en-US" dirty="0" smtClean="0"/>
              <a:t>Enhanced access to samples and related data</a:t>
            </a:r>
          </a:p>
          <a:p>
            <a:r>
              <a:rPr lang="en-US" b="1" dirty="0" smtClean="0"/>
              <a:t>Field arena</a:t>
            </a:r>
          </a:p>
          <a:p>
            <a:pPr lvl="1"/>
            <a:r>
              <a:rPr lang="en-US" dirty="0" smtClean="0"/>
              <a:t>New European approach to collection of samples</a:t>
            </a:r>
          </a:p>
          <a:p>
            <a:pPr lvl="1"/>
            <a:r>
              <a:rPr lang="en-US" dirty="0" smtClean="0"/>
              <a:t>Enhanced sampling capabilities</a:t>
            </a:r>
            <a:endParaRPr lang="en-US" dirty="0"/>
          </a:p>
        </p:txBody>
      </p:sp>
      <p:pic>
        <p:nvPicPr>
          <p:cNvPr id="4" name="Picture 3" descr="ERBFacility Logo CMY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6" y="60683"/>
            <a:ext cx="1128084" cy="13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68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Dissemination/exploitation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Dissemination and Exploitation Plan</a:t>
            </a:r>
          </a:p>
          <a:p>
            <a:r>
              <a:rPr lang="en-US" dirty="0" smtClean="0"/>
              <a:t>Dissemination and communication tools:</a:t>
            </a:r>
          </a:p>
          <a:p>
            <a:pPr lvl="1"/>
            <a:r>
              <a:rPr lang="en-US" dirty="0" smtClean="0"/>
              <a:t>Website</a:t>
            </a:r>
          </a:p>
          <a:p>
            <a:pPr lvl="1"/>
            <a:r>
              <a:rPr lang="en-US" dirty="0" smtClean="0"/>
              <a:t>Social media</a:t>
            </a:r>
          </a:p>
          <a:p>
            <a:pPr lvl="1"/>
            <a:r>
              <a:rPr lang="en-US" dirty="0" smtClean="0"/>
              <a:t>Publications – frameworks, proof of concept reports, tech specs, guidance, protocols</a:t>
            </a:r>
          </a:p>
          <a:p>
            <a:pPr lvl="1"/>
            <a:r>
              <a:rPr lang="en-US" dirty="0" smtClean="0"/>
              <a:t>High impact papers</a:t>
            </a:r>
          </a:p>
          <a:p>
            <a:pPr lvl="1"/>
            <a:r>
              <a:rPr lang="en-US" dirty="0" smtClean="0"/>
              <a:t>Media articles</a:t>
            </a:r>
          </a:p>
          <a:p>
            <a:r>
              <a:rPr lang="en-US" dirty="0" smtClean="0"/>
              <a:t>Exploitation opportunities</a:t>
            </a:r>
            <a:endParaRPr lang="en-US" dirty="0"/>
          </a:p>
        </p:txBody>
      </p:sp>
      <p:pic>
        <p:nvPicPr>
          <p:cNvPr id="4" name="Picture 3" descr="ERBFacility Logo CMY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6" y="60683"/>
            <a:ext cx="1128084" cy="13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5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MILESTONES - WGs 1 &amp; 2</a:t>
            </a:r>
            <a:br>
              <a:rPr lang="en-US" sz="3600" b="1" dirty="0" smtClean="0"/>
            </a:br>
            <a:r>
              <a:rPr lang="en-US" sz="2400" dirty="0" smtClean="0"/>
              <a:t>(to end Grant Period 2 - 30 April 2019)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WG1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M1.1</a:t>
            </a:r>
            <a:r>
              <a:rPr lang="en-US" dirty="0" smtClean="0">
                <a:solidFill>
                  <a:srgbClr val="FF0000"/>
                </a:solidFill>
              </a:rPr>
              <a:t> – WS: WG1 </a:t>
            </a:r>
            <a:r>
              <a:rPr lang="en-US" dirty="0" err="1" smtClean="0">
                <a:solidFill>
                  <a:srgbClr val="FF0000"/>
                </a:solidFill>
              </a:rPr>
              <a:t>Workplan</a:t>
            </a:r>
            <a:r>
              <a:rPr lang="en-US" dirty="0" smtClean="0">
                <a:solidFill>
                  <a:srgbClr val="FF0000"/>
                </a:solidFill>
              </a:rPr>
              <a:t> [m6, Apr18]</a:t>
            </a:r>
          </a:p>
          <a:p>
            <a:pPr lvl="1"/>
            <a:r>
              <a:rPr lang="en-US" b="1" dirty="0" smtClean="0"/>
              <a:t>M1.2</a:t>
            </a:r>
            <a:r>
              <a:rPr lang="en-US" dirty="0" smtClean="0"/>
              <a:t> – STSM: ability to conduct pan-European assessment for priority contaminants (m10, Aug18)</a:t>
            </a:r>
          </a:p>
          <a:p>
            <a:pPr lvl="1"/>
            <a:r>
              <a:rPr lang="en-US" b="1" dirty="0" smtClean="0"/>
              <a:t>M1.3</a:t>
            </a:r>
            <a:r>
              <a:rPr lang="en-US" dirty="0" smtClean="0"/>
              <a:t> – WS: developing concept for pan-European assessment of priority contaminants (m15, Jan19)</a:t>
            </a:r>
          </a:p>
          <a:p>
            <a:pPr lvl="1"/>
            <a:r>
              <a:rPr lang="en-US" b="1" dirty="0" smtClean="0"/>
              <a:t>M1.4 </a:t>
            </a:r>
            <a:r>
              <a:rPr lang="en-US" dirty="0" smtClean="0"/>
              <a:t>– STSM: developing technical specs for </a:t>
            </a:r>
            <a:r>
              <a:rPr lang="en-US" dirty="0" err="1" smtClean="0"/>
              <a:t>ERBioMS</a:t>
            </a:r>
            <a:r>
              <a:rPr lang="en-US" dirty="0" smtClean="0"/>
              <a:t> (m18, Apr19)</a:t>
            </a:r>
          </a:p>
          <a:p>
            <a:r>
              <a:rPr lang="en-US" b="1" dirty="0" smtClean="0"/>
              <a:t>WG2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M2.1</a:t>
            </a:r>
            <a:r>
              <a:rPr lang="en-US" dirty="0" smtClean="0">
                <a:solidFill>
                  <a:srgbClr val="FF0000"/>
                </a:solidFill>
              </a:rPr>
              <a:t> – WS: WG2 </a:t>
            </a:r>
            <a:r>
              <a:rPr lang="en-US" dirty="0" err="1" smtClean="0">
                <a:solidFill>
                  <a:srgbClr val="FF0000"/>
                </a:solidFill>
              </a:rPr>
              <a:t>Workplan</a:t>
            </a:r>
            <a:r>
              <a:rPr lang="en-US" dirty="0" smtClean="0">
                <a:solidFill>
                  <a:srgbClr val="FF0000"/>
                </a:solidFill>
              </a:rPr>
              <a:t> (m6, Apr18)</a:t>
            </a:r>
          </a:p>
          <a:p>
            <a:pPr lvl="1"/>
            <a:r>
              <a:rPr lang="en-US" b="1" dirty="0" smtClean="0"/>
              <a:t>M2.2</a:t>
            </a:r>
            <a:r>
              <a:rPr lang="en-US" dirty="0" smtClean="0"/>
              <a:t> – STSM: ability to conduct pan-European assessment for PPPs, biocides &amp; medicinal products (m10, Aug18)</a:t>
            </a:r>
          </a:p>
          <a:p>
            <a:pPr lvl="1"/>
            <a:r>
              <a:rPr lang="en-US" b="1" dirty="0" smtClean="0"/>
              <a:t>M2.3</a:t>
            </a:r>
            <a:r>
              <a:rPr lang="en-US" dirty="0" smtClean="0"/>
              <a:t> – WS: developing concept for pan-European assessment of PPPs, biocides and medicinal products (m15, Jan19)</a:t>
            </a:r>
          </a:p>
          <a:p>
            <a:pPr lvl="1"/>
            <a:r>
              <a:rPr lang="en-US" b="1" dirty="0" smtClean="0"/>
              <a:t>M2.4</a:t>
            </a:r>
            <a:r>
              <a:rPr lang="en-US" dirty="0" smtClean="0"/>
              <a:t> – STSM: developing technical specs for </a:t>
            </a:r>
            <a:r>
              <a:rPr lang="en-US" dirty="0" err="1" smtClean="0"/>
              <a:t>ERBioMS</a:t>
            </a:r>
            <a:r>
              <a:rPr lang="en-US" dirty="0" smtClean="0"/>
              <a:t> (m18, Apr19)</a:t>
            </a:r>
          </a:p>
        </p:txBody>
      </p:sp>
      <p:pic>
        <p:nvPicPr>
          <p:cNvPr id="4" name="Picture 3" descr="ERBFacility Logo CMY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6" y="60683"/>
            <a:ext cx="1128084" cy="13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86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MILESTONES - WGs 3 &amp; 4</a:t>
            </a:r>
            <a:br>
              <a:rPr lang="en-US" sz="3600" b="1" dirty="0" smtClean="0"/>
            </a:br>
            <a:r>
              <a:rPr lang="en-US" sz="2400" dirty="0" smtClean="0"/>
              <a:t>(to end Grant Period 2 - 30 April 2019)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WG3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M3.1</a:t>
            </a:r>
            <a:r>
              <a:rPr lang="en-US" dirty="0" smtClean="0">
                <a:solidFill>
                  <a:srgbClr val="FF0000"/>
                </a:solidFill>
              </a:rPr>
              <a:t> – WS: WG3 </a:t>
            </a:r>
            <a:r>
              <a:rPr lang="en-US" dirty="0" err="1" smtClean="0">
                <a:solidFill>
                  <a:srgbClr val="FF0000"/>
                </a:solidFill>
              </a:rPr>
              <a:t>Workplan</a:t>
            </a:r>
            <a:r>
              <a:rPr lang="en-US" dirty="0" smtClean="0">
                <a:solidFill>
                  <a:srgbClr val="FF0000"/>
                </a:solidFill>
              </a:rPr>
              <a:t> (m6, Apr18)</a:t>
            </a:r>
          </a:p>
          <a:p>
            <a:pPr lvl="1"/>
            <a:r>
              <a:rPr lang="en-US" b="1" dirty="0" smtClean="0"/>
              <a:t>M3.2</a:t>
            </a:r>
            <a:r>
              <a:rPr lang="en-US" dirty="0" smtClean="0"/>
              <a:t>  - STSM: consideration for development of </a:t>
            </a:r>
            <a:r>
              <a:rPr lang="en-US" dirty="0" err="1" smtClean="0"/>
              <a:t>ERSpeB</a:t>
            </a:r>
            <a:r>
              <a:rPr lang="en-US" dirty="0" smtClean="0"/>
              <a:t> framework (m9, Jul18)</a:t>
            </a:r>
          </a:p>
          <a:p>
            <a:pPr lvl="1"/>
            <a:r>
              <a:rPr lang="en-US" b="1" dirty="0" smtClean="0"/>
              <a:t>M3.3</a:t>
            </a:r>
            <a:r>
              <a:rPr lang="en-US" dirty="0" smtClean="0"/>
              <a:t> – WS: framework for distributed </a:t>
            </a:r>
            <a:r>
              <a:rPr lang="en-US" dirty="0" err="1" smtClean="0"/>
              <a:t>ERSpeB</a:t>
            </a:r>
            <a:r>
              <a:rPr lang="en-US" dirty="0" smtClean="0"/>
              <a:t> (m18, Apr19)</a:t>
            </a:r>
          </a:p>
          <a:p>
            <a:r>
              <a:rPr lang="en-US" b="1" dirty="0" smtClean="0"/>
              <a:t>WG4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M4.1</a:t>
            </a:r>
            <a:r>
              <a:rPr lang="en-US" dirty="0" smtClean="0">
                <a:solidFill>
                  <a:srgbClr val="FF0000"/>
                </a:solidFill>
              </a:rPr>
              <a:t> – WS: WG4 </a:t>
            </a:r>
            <a:r>
              <a:rPr lang="en-US" dirty="0" err="1" smtClean="0">
                <a:solidFill>
                  <a:srgbClr val="FF0000"/>
                </a:solidFill>
              </a:rPr>
              <a:t>Workplan</a:t>
            </a:r>
            <a:r>
              <a:rPr lang="en-US" dirty="0" smtClean="0">
                <a:solidFill>
                  <a:srgbClr val="FF0000"/>
                </a:solidFill>
              </a:rPr>
              <a:t>, scoping of framework (m6, Apr18) </a:t>
            </a:r>
          </a:p>
          <a:p>
            <a:pPr lvl="1"/>
            <a:r>
              <a:rPr lang="en-US" b="1" dirty="0" smtClean="0"/>
              <a:t>M4.2</a:t>
            </a:r>
            <a:r>
              <a:rPr lang="en-US" dirty="0" smtClean="0"/>
              <a:t> – STSM: R&amp;D questionnaire on constraints to data gathering (m12, Oct18)</a:t>
            </a:r>
          </a:p>
          <a:p>
            <a:pPr lvl="1"/>
            <a:r>
              <a:rPr lang="en-US" b="1" dirty="0" smtClean="0"/>
              <a:t>M4.3</a:t>
            </a:r>
            <a:r>
              <a:rPr lang="en-US" dirty="0" smtClean="0"/>
              <a:t> – WS: Development of </a:t>
            </a:r>
            <a:r>
              <a:rPr lang="en-US" dirty="0" err="1" smtClean="0"/>
              <a:t>ERSamP</a:t>
            </a:r>
            <a:r>
              <a:rPr lang="en-US" dirty="0" smtClean="0"/>
              <a:t> framework 1: pan-European review of field protocols and monitoring results for selected species (m12, Oct18)</a:t>
            </a:r>
          </a:p>
          <a:p>
            <a:pPr lvl="1"/>
            <a:r>
              <a:rPr lang="en-US" b="1" dirty="0" smtClean="0"/>
              <a:t>M4.4</a:t>
            </a:r>
            <a:r>
              <a:rPr lang="en-US" dirty="0" smtClean="0"/>
              <a:t> – WS: Development of </a:t>
            </a:r>
            <a:r>
              <a:rPr lang="en-US" dirty="0" err="1" smtClean="0"/>
              <a:t>ERSamP</a:t>
            </a:r>
            <a:r>
              <a:rPr lang="en-US" dirty="0" smtClean="0"/>
              <a:t> framework 2: outlining the framework (m18, Apr19)</a:t>
            </a:r>
            <a:endParaRPr lang="en-US" dirty="0"/>
          </a:p>
        </p:txBody>
      </p:sp>
      <p:pic>
        <p:nvPicPr>
          <p:cNvPr id="4" name="Picture 3" descr="ERBFacility Logo CMY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6" y="60683"/>
            <a:ext cx="1128084" cy="13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9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      A little history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5778549" cy="367929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Workshop, </a:t>
            </a:r>
            <a:r>
              <a:rPr lang="en-US" dirty="0" err="1" smtClean="0"/>
              <a:t>Scopello</a:t>
            </a:r>
            <a:r>
              <a:rPr lang="en-US" dirty="0" smtClean="0"/>
              <a:t>, Sicily 2006</a:t>
            </a:r>
          </a:p>
          <a:p>
            <a:r>
              <a:rPr lang="en-US" dirty="0" smtClean="0"/>
              <a:t>Special Issue </a:t>
            </a:r>
            <a:r>
              <a:rPr lang="en-US" dirty="0" err="1" smtClean="0"/>
              <a:t>Ambio</a:t>
            </a:r>
            <a:r>
              <a:rPr lang="en-US" dirty="0" smtClean="0"/>
              <a:t> 2007</a:t>
            </a:r>
          </a:p>
          <a:p>
            <a:r>
              <a:rPr lang="en-US" dirty="0" smtClean="0"/>
              <a:t>EURAPMON proposals 2007/08</a:t>
            </a:r>
          </a:p>
          <a:p>
            <a:r>
              <a:rPr lang="en-US" dirty="0" smtClean="0"/>
              <a:t>EURAPMON 2010-15 (ESF, c.€500k)</a:t>
            </a:r>
          </a:p>
          <a:p>
            <a:pPr lvl="1"/>
            <a:r>
              <a:rPr lang="en-US" dirty="0" smtClean="0"/>
              <a:t>Network – </a:t>
            </a:r>
            <a:r>
              <a:rPr lang="en-US" dirty="0" err="1" smtClean="0"/>
              <a:t>ecotoxicologists</a:t>
            </a:r>
            <a:r>
              <a:rPr lang="en-US" dirty="0" smtClean="0"/>
              <a:t>, ornithologists</a:t>
            </a:r>
          </a:p>
          <a:p>
            <a:pPr lvl="1"/>
            <a:r>
              <a:rPr lang="en-US" dirty="0" smtClean="0"/>
              <a:t>Inventory – raptor monitoring in Europe</a:t>
            </a:r>
          </a:p>
          <a:p>
            <a:pPr lvl="1"/>
            <a:r>
              <a:rPr lang="en-US" dirty="0" smtClean="0"/>
              <a:t>Reviews – monitoring for, monitoring with raptors</a:t>
            </a:r>
          </a:p>
          <a:p>
            <a:pPr lvl="1"/>
            <a:r>
              <a:rPr lang="en-US" dirty="0" smtClean="0"/>
              <a:t>Papers – e.g. what samples types to use</a:t>
            </a:r>
          </a:p>
          <a:p>
            <a:pPr lvl="1"/>
            <a:r>
              <a:rPr lang="en-US" dirty="0" smtClean="0"/>
              <a:t>Protocol – contaminant monitoring </a:t>
            </a:r>
            <a:r>
              <a:rPr lang="en-US" dirty="0" smtClean="0">
                <a:solidFill>
                  <a:srgbClr val="000000"/>
                </a:solidFill>
              </a:rPr>
              <a:t>with raptors</a:t>
            </a:r>
          </a:p>
          <a:p>
            <a:pPr lvl="1"/>
            <a:r>
              <a:rPr lang="en-US" i="1" dirty="0" err="1" smtClean="0"/>
              <a:t>Acrocephalus</a:t>
            </a:r>
            <a:r>
              <a:rPr lang="en-US" dirty="0" smtClean="0"/>
              <a:t> 2017</a:t>
            </a:r>
          </a:p>
          <a:p>
            <a:r>
              <a:rPr lang="en-US" dirty="0" err="1" smtClean="0"/>
              <a:t>ERBFacility</a:t>
            </a:r>
            <a:r>
              <a:rPr lang="en-US" dirty="0" smtClean="0"/>
              <a:t> proposals Feb &amp; Dec 2016</a:t>
            </a:r>
          </a:p>
          <a:p>
            <a:r>
              <a:rPr lang="en-US" dirty="0" err="1" smtClean="0"/>
              <a:t>ERBFacility</a:t>
            </a:r>
            <a:r>
              <a:rPr lang="en-US" dirty="0" smtClean="0"/>
              <a:t> 2017-21 (COST, c.€600k)</a:t>
            </a:r>
            <a:endParaRPr lang="en-US" dirty="0"/>
          </a:p>
        </p:txBody>
      </p:sp>
      <p:pic>
        <p:nvPicPr>
          <p:cNvPr id="5" name="Picture 20" descr="CIMG11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6125" y="141115"/>
            <a:ext cx="3517121" cy="2638776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1222" y="2874290"/>
            <a:ext cx="2668890" cy="3825544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Screen Shot 2017-10-17 at 09.14.2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297" y="4978666"/>
            <a:ext cx="4250268" cy="17430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ERBFacility Logo CMYK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6" y="60683"/>
            <a:ext cx="1128084" cy="13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09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challenge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48201" cy="489556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Environmental contaminants:       € multi-</a:t>
            </a:r>
            <a:r>
              <a:rPr lang="en-US" dirty="0" err="1" smtClean="0"/>
              <a:t>bn</a:t>
            </a:r>
            <a:r>
              <a:rPr lang="en-US" dirty="0" smtClean="0"/>
              <a:t> costs to human and wildlife health</a:t>
            </a:r>
          </a:p>
          <a:p>
            <a:r>
              <a:rPr lang="en-US" dirty="0" smtClean="0"/>
              <a:t>EU objective (7EAP) - a non-toxic environment</a:t>
            </a:r>
          </a:p>
          <a:p>
            <a:r>
              <a:rPr lang="en-US" dirty="0" smtClean="0"/>
              <a:t>EU chemicals regulations – assess risk, impose risk mitigation measures (restrict/ban)</a:t>
            </a:r>
          </a:p>
          <a:p>
            <a:r>
              <a:rPr lang="en-US" dirty="0" smtClean="0"/>
              <a:t>Need </a:t>
            </a:r>
            <a:r>
              <a:rPr lang="en-US" dirty="0" err="1" smtClean="0"/>
              <a:t>biomonitoring</a:t>
            </a:r>
            <a:r>
              <a:rPr lang="en-US" dirty="0" smtClean="0"/>
              <a:t> data to:</a:t>
            </a:r>
          </a:p>
          <a:p>
            <a:pPr lvl="1"/>
            <a:r>
              <a:rPr lang="en-US" dirty="0" smtClean="0"/>
              <a:t>enhance chemical risk assessment</a:t>
            </a:r>
          </a:p>
          <a:p>
            <a:pPr lvl="1"/>
            <a:r>
              <a:rPr lang="en-US" dirty="0" smtClean="0"/>
              <a:t>enhance assessment of effectiveness of regulations</a:t>
            </a:r>
          </a:p>
          <a:p>
            <a:pPr lvl="1"/>
            <a:r>
              <a:rPr lang="en-US" dirty="0" smtClean="0"/>
              <a:t>provide early warning of emerging contaminant problems </a:t>
            </a:r>
            <a:endParaRPr lang="en-US" dirty="0"/>
          </a:p>
        </p:txBody>
      </p:sp>
      <p:pic>
        <p:nvPicPr>
          <p:cNvPr id="4" name="Picture 3" descr="Pictur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0" y="3916713"/>
            <a:ext cx="3874046" cy="2905535"/>
          </a:xfrm>
          <a:prstGeom prst="rect">
            <a:avLst/>
          </a:prstGeom>
        </p:spPr>
      </p:pic>
      <p:pic>
        <p:nvPicPr>
          <p:cNvPr id="9" name="Picture 8" descr="ERBFacility Logo 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6" y="60683"/>
            <a:ext cx="1128084" cy="13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99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‘</a:t>
            </a:r>
            <a:r>
              <a:rPr lang="en-US" b="1" dirty="0" err="1" smtClean="0"/>
              <a:t>ERB</a:t>
            </a:r>
            <a:r>
              <a:rPr lang="en-US" b="1" i="1" dirty="0" err="1" smtClean="0"/>
              <a:t>Facility</a:t>
            </a:r>
            <a:r>
              <a:rPr lang="en-US" b="1" dirty="0" smtClean="0"/>
              <a:t>’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07402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‘Facility’ (from Latin </a:t>
            </a:r>
            <a:r>
              <a:rPr lang="en-US" i="1" dirty="0" err="1" smtClean="0"/>
              <a:t>facilis</a:t>
            </a:r>
            <a:r>
              <a:rPr lang="en-US" dirty="0" smtClean="0"/>
              <a:t> – ‘easy’)</a:t>
            </a:r>
          </a:p>
          <a:p>
            <a:pPr lvl="1"/>
            <a:r>
              <a:rPr lang="en-US" dirty="0" smtClean="0"/>
              <a:t>not an infrastructure, but a ‘provision’ or ‘package’ of key elements</a:t>
            </a:r>
          </a:p>
          <a:p>
            <a:r>
              <a:rPr lang="en-US" dirty="0" smtClean="0"/>
              <a:t>3 key elements:</a:t>
            </a:r>
          </a:p>
          <a:p>
            <a:pPr lvl="1"/>
            <a:r>
              <a:rPr lang="en-US" dirty="0" smtClean="0"/>
              <a:t>European Raptor </a:t>
            </a:r>
            <a:r>
              <a:rPr lang="en-US" b="1" dirty="0" smtClean="0"/>
              <a:t>Monitoring Scheme</a:t>
            </a:r>
            <a:r>
              <a:rPr lang="en-US" dirty="0" smtClean="0"/>
              <a:t> (</a:t>
            </a:r>
            <a:r>
              <a:rPr lang="en-US" dirty="0" err="1" smtClean="0"/>
              <a:t>ERBioMS</a:t>
            </a:r>
            <a:r>
              <a:rPr lang="en-US" dirty="0" smtClean="0"/>
              <a:t>)</a:t>
            </a:r>
          </a:p>
          <a:p>
            <a:pPr lvl="1"/>
            <a:r>
              <a:rPr lang="en-US" i="1" dirty="0" smtClean="0"/>
              <a:t>Distributed</a:t>
            </a:r>
            <a:r>
              <a:rPr lang="en-US" dirty="0" smtClean="0"/>
              <a:t> European Raptor </a:t>
            </a:r>
            <a:r>
              <a:rPr lang="en-US" b="1" dirty="0" smtClean="0"/>
              <a:t>Specimen Bank </a:t>
            </a:r>
            <a:r>
              <a:rPr lang="en-US" dirty="0" smtClean="0"/>
              <a:t>(</a:t>
            </a:r>
            <a:r>
              <a:rPr lang="en-US" dirty="0" err="1" smtClean="0"/>
              <a:t>ERSpeB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European Raptor </a:t>
            </a:r>
            <a:r>
              <a:rPr lang="en-US" b="1" dirty="0" smtClean="0"/>
              <a:t>Sampling </a:t>
            </a:r>
            <a:r>
              <a:rPr lang="en-US" b="1" dirty="0" err="1" smtClean="0"/>
              <a:t>Programme</a:t>
            </a:r>
            <a:r>
              <a:rPr lang="en-US" dirty="0" smtClean="0"/>
              <a:t> (</a:t>
            </a:r>
            <a:r>
              <a:rPr lang="en-US" dirty="0" err="1" smtClean="0"/>
              <a:t>ERSamp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Pictur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7" y="3493331"/>
            <a:ext cx="3580997" cy="3315829"/>
          </a:xfrm>
          <a:prstGeom prst="rect">
            <a:avLst/>
          </a:prstGeom>
        </p:spPr>
      </p:pic>
      <p:pic>
        <p:nvPicPr>
          <p:cNvPr id="7" name="Picture 6" descr="ERBFacility Logo 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6" y="60683"/>
            <a:ext cx="1128084" cy="13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84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goal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Underpin generation and use of raptor </a:t>
            </a:r>
            <a:r>
              <a:rPr lang="en-US" dirty="0" err="1" smtClean="0"/>
              <a:t>biomonitoring</a:t>
            </a:r>
            <a:r>
              <a:rPr lang="en-US" dirty="0" smtClean="0"/>
              <a:t> for EU regulatory applications</a:t>
            </a:r>
          </a:p>
          <a:p>
            <a:r>
              <a:rPr lang="en-US" dirty="0" smtClean="0"/>
              <a:t>Use raptors as sentinel species to answer: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What are the environmental risks of specific chemicals?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Are chemicals </a:t>
            </a:r>
            <a:r>
              <a:rPr lang="en-US" dirty="0" err="1" smtClean="0"/>
              <a:t>regs</a:t>
            </a:r>
            <a:r>
              <a:rPr lang="en-US" dirty="0" smtClean="0"/>
              <a:t> effective in reducing environmental exposure to contaminants?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Are there emerging contaminant problems requiring remedial action?</a:t>
            </a:r>
          </a:p>
          <a:p>
            <a:r>
              <a:rPr lang="en-US" dirty="0" smtClean="0"/>
              <a:t>Thereby:</a:t>
            </a:r>
          </a:p>
          <a:p>
            <a:pPr lvl="1"/>
            <a:r>
              <a:rPr lang="en-US" dirty="0" smtClean="0"/>
              <a:t>contribute to a non-toxic environment</a:t>
            </a:r>
          </a:p>
          <a:p>
            <a:pPr lvl="1"/>
            <a:r>
              <a:rPr lang="en-US" dirty="0" smtClean="0"/>
              <a:t>Reduce contaminant toll on human and wildlife health</a:t>
            </a:r>
          </a:p>
          <a:p>
            <a:endParaRPr lang="en-US" dirty="0"/>
          </a:p>
        </p:txBody>
      </p:sp>
      <p:pic>
        <p:nvPicPr>
          <p:cNvPr id="5" name="Picture 4" descr="ERBFacility Logo CMY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6" y="60683"/>
            <a:ext cx="1128084" cy="13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1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          The three ’Arenas’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Analysis</a:t>
            </a:r>
          </a:p>
          <a:p>
            <a:pPr lvl="1"/>
            <a:r>
              <a:rPr lang="en-US" dirty="0" smtClean="0"/>
              <a:t>labs, </a:t>
            </a:r>
            <a:r>
              <a:rPr lang="en-US" dirty="0" err="1" smtClean="0"/>
              <a:t>ecotoxicologists</a:t>
            </a:r>
            <a:endParaRPr lang="en-US" dirty="0" smtClean="0"/>
          </a:p>
          <a:p>
            <a:r>
              <a:rPr lang="en-US" b="1" dirty="0" smtClean="0"/>
              <a:t>Collections</a:t>
            </a:r>
          </a:p>
          <a:p>
            <a:pPr lvl="1"/>
            <a:r>
              <a:rPr lang="en-US" dirty="0" smtClean="0"/>
              <a:t>NHMs, ESBs, other collections</a:t>
            </a:r>
          </a:p>
          <a:p>
            <a:r>
              <a:rPr lang="en-US" b="1" dirty="0" smtClean="0"/>
              <a:t>Field </a:t>
            </a:r>
          </a:p>
          <a:p>
            <a:pPr lvl="1"/>
            <a:r>
              <a:rPr lang="en-US" dirty="0" smtClean="0"/>
              <a:t>field ornithologists/ecologists, raptor conservationists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56482803"/>
              </p:ext>
            </p:extLst>
          </p:nvPr>
        </p:nvGraphicFramePr>
        <p:xfrm>
          <a:off x="3457222" y="155222"/>
          <a:ext cx="5624688" cy="3852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ERBFacility Logo CMYK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6" y="60683"/>
            <a:ext cx="1128084" cy="13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14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Capacity Building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4022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R1 Analysis Arena</a:t>
            </a:r>
            <a:r>
              <a:rPr lang="en-US" dirty="0" smtClean="0"/>
              <a:t>: assess current analytical capacities, develop framework for </a:t>
            </a:r>
            <a:r>
              <a:rPr lang="en-US" b="1" dirty="0" err="1" smtClean="0"/>
              <a:t>ERBioMS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R2 Collections Arena</a:t>
            </a:r>
            <a:r>
              <a:rPr lang="en-US" dirty="0" smtClean="0"/>
              <a:t>: assess current collection capacities, develop framework and protocols for distributed </a:t>
            </a:r>
            <a:r>
              <a:rPr lang="en-US" b="1" dirty="0" err="1" smtClean="0"/>
              <a:t>ERSpeB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R3 Field Arena</a:t>
            </a:r>
            <a:r>
              <a:rPr lang="en-US" dirty="0" smtClean="0"/>
              <a:t>: assess current field capacities, develop framework, standards and protocols for </a:t>
            </a:r>
            <a:r>
              <a:rPr lang="en-US" b="1" dirty="0" err="1" smtClean="0"/>
              <a:t>ERSamP</a:t>
            </a:r>
            <a:endParaRPr lang="en-US" b="1" dirty="0"/>
          </a:p>
        </p:txBody>
      </p:sp>
      <p:pic>
        <p:nvPicPr>
          <p:cNvPr id="6" name="Picture 5" descr="museum-icon-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881" y="3144286"/>
            <a:ext cx="1399494" cy="1399494"/>
          </a:xfrm>
          <a:prstGeom prst="rect">
            <a:avLst/>
          </a:prstGeom>
        </p:spPr>
      </p:pic>
      <p:pic>
        <p:nvPicPr>
          <p:cNvPr id="7" name="Picture 6" descr="field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586" y="4699001"/>
            <a:ext cx="1447800" cy="1447800"/>
          </a:xfrm>
          <a:prstGeom prst="rect">
            <a:avLst/>
          </a:prstGeom>
        </p:spPr>
      </p:pic>
      <p:pic>
        <p:nvPicPr>
          <p:cNvPr id="8" name="Picture 7" descr="lab 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032" y="1330678"/>
            <a:ext cx="1689099" cy="1689099"/>
          </a:xfrm>
          <a:prstGeom prst="rect">
            <a:avLst/>
          </a:prstGeom>
        </p:spPr>
      </p:pic>
      <p:pic>
        <p:nvPicPr>
          <p:cNvPr id="9" name="Picture 8" descr="ERBFacility Logo CMYK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6" y="60683"/>
            <a:ext cx="1128084" cy="13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9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Research Coordination Objectives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4022" cy="4525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C1 - Analysis arena</a:t>
            </a:r>
          </a:p>
          <a:p>
            <a:pPr lvl="1"/>
            <a:r>
              <a:rPr lang="en-US" dirty="0"/>
              <a:t>Collaborative work on </a:t>
            </a:r>
            <a:r>
              <a:rPr lang="en-US" dirty="0" err="1"/>
              <a:t>ERBioMS</a:t>
            </a:r>
            <a:endParaRPr lang="en-US" dirty="0"/>
          </a:p>
          <a:p>
            <a:pPr lvl="1"/>
            <a:r>
              <a:rPr lang="en-US" dirty="0"/>
              <a:t>Piloting joint assessment and reporting</a:t>
            </a:r>
          </a:p>
          <a:p>
            <a:pPr lvl="1"/>
            <a:r>
              <a:rPr lang="en-US" dirty="0"/>
              <a:t>Developing guidance on integrating reports with regulatory assessments</a:t>
            </a:r>
          </a:p>
          <a:p>
            <a:r>
              <a:rPr lang="en-US" b="1" dirty="0"/>
              <a:t>C2 - Collections arena</a:t>
            </a:r>
          </a:p>
          <a:p>
            <a:pPr lvl="1"/>
            <a:r>
              <a:rPr lang="en-US" dirty="0"/>
              <a:t>Collaborative work on </a:t>
            </a:r>
            <a:r>
              <a:rPr lang="en-US" dirty="0" err="1"/>
              <a:t>ERSpeB</a:t>
            </a:r>
            <a:endParaRPr lang="en-US" dirty="0"/>
          </a:p>
          <a:p>
            <a:pPr lvl="1"/>
            <a:r>
              <a:rPr lang="en-US" dirty="0"/>
              <a:t>Constructing meta-database of samples/data</a:t>
            </a:r>
          </a:p>
          <a:p>
            <a:pPr lvl="1"/>
            <a:r>
              <a:rPr lang="en-US" dirty="0"/>
              <a:t>Stimulating expansion of raptor collections</a:t>
            </a:r>
          </a:p>
          <a:p>
            <a:r>
              <a:rPr lang="en-US" b="1" dirty="0"/>
              <a:t>C3 - Field arena</a:t>
            </a:r>
          </a:p>
          <a:p>
            <a:pPr lvl="1"/>
            <a:r>
              <a:rPr lang="en-US" dirty="0"/>
              <a:t>Collaborative work on </a:t>
            </a:r>
            <a:r>
              <a:rPr lang="en-US" dirty="0" err="1"/>
              <a:t>ERSamP</a:t>
            </a:r>
            <a:endParaRPr lang="en-US" dirty="0"/>
          </a:p>
          <a:p>
            <a:pPr lvl="1"/>
            <a:r>
              <a:rPr lang="en-US" dirty="0"/>
              <a:t>Stimulating/</a:t>
            </a:r>
            <a:r>
              <a:rPr lang="en-US" dirty="0" err="1"/>
              <a:t>harmonising</a:t>
            </a:r>
            <a:r>
              <a:rPr lang="en-US" dirty="0"/>
              <a:t> collection of raptor samples and contextual data</a:t>
            </a:r>
          </a:p>
          <a:p>
            <a:pPr lvl="1"/>
            <a:r>
              <a:rPr lang="en-US" dirty="0"/>
              <a:t>Developing and field-testing sampling framework, standards and protocols</a:t>
            </a:r>
          </a:p>
        </p:txBody>
      </p:sp>
      <p:pic>
        <p:nvPicPr>
          <p:cNvPr id="6" name="Picture 5" descr="museum-icon-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881" y="3186619"/>
            <a:ext cx="1399494" cy="1399494"/>
          </a:xfrm>
          <a:prstGeom prst="rect">
            <a:avLst/>
          </a:prstGeom>
        </p:spPr>
      </p:pic>
      <p:pic>
        <p:nvPicPr>
          <p:cNvPr id="7" name="Picture 6" descr="field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586" y="4755445"/>
            <a:ext cx="1447800" cy="1447800"/>
          </a:xfrm>
          <a:prstGeom prst="rect">
            <a:avLst/>
          </a:prstGeom>
        </p:spPr>
      </p:pic>
      <p:pic>
        <p:nvPicPr>
          <p:cNvPr id="8" name="Picture 7" descr="lab 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032" y="1330678"/>
            <a:ext cx="1689099" cy="1689099"/>
          </a:xfrm>
          <a:prstGeom prst="rect">
            <a:avLst/>
          </a:prstGeom>
        </p:spPr>
      </p:pic>
      <p:pic>
        <p:nvPicPr>
          <p:cNvPr id="9" name="Picture 8" descr="ERBFacility Logo CMYK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6" y="60683"/>
            <a:ext cx="1128084" cy="13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7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Management Structure</a:t>
            </a:r>
            <a:endParaRPr lang="en-US" sz="3600" b="1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884051"/>
              </p:ext>
            </p:extLst>
          </p:nvPr>
        </p:nvGraphicFramePr>
        <p:xfrm>
          <a:off x="457200" y="1609725"/>
          <a:ext cx="8229600" cy="450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Worksheet" r:id="rId3" imgW="12636500" imgH="6921500" progId="Excel.Sheet.8">
                  <p:embed/>
                </p:oleObj>
              </mc:Choice>
              <mc:Fallback>
                <p:oleObj name="Worksheet" r:id="rId3" imgW="12636500" imgH="69215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609725"/>
                        <a:ext cx="8229600" cy="4506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ERBFacility Logo CMYK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6" y="60683"/>
            <a:ext cx="1128084" cy="13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7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2993</TotalTime>
  <Words>1027</Words>
  <Application>Microsoft Macintosh PowerPoint</Application>
  <PresentationFormat>On-screen Show (4:3)</PresentationFormat>
  <Paragraphs>175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Worksheet</vt:lpstr>
      <vt:lpstr> European Raptor Biomonitoring Facility  </vt:lpstr>
      <vt:lpstr>      A little history</vt:lpstr>
      <vt:lpstr>The challenge</vt:lpstr>
      <vt:lpstr>Why ‘ERBFacility’</vt:lpstr>
      <vt:lpstr>The goal</vt:lpstr>
      <vt:lpstr>          The three ’Arenas’</vt:lpstr>
      <vt:lpstr>Capacity Building Objectives</vt:lpstr>
      <vt:lpstr>Research Coordination Objectives</vt:lpstr>
      <vt:lpstr>Management Structure</vt:lpstr>
      <vt:lpstr>Parties to ERBFacility</vt:lpstr>
      <vt:lpstr>COST policies</vt:lpstr>
      <vt:lpstr>Relations to existing efforts</vt:lpstr>
      <vt:lpstr>COST Activities</vt:lpstr>
      <vt:lpstr>Main Deliverables</vt:lpstr>
      <vt:lpstr>Expected Impact</vt:lpstr>
      <vt:lpstr>Dissemination/exploitation</vt:lpstr>
      <vt:lpstr>MILESTONES - WGs 1 &amp; 2 (to end Grant Period 2 - 30 April 2019)</vt:lpstr>
      <vt:lpstr>MILESTONES - WGs 3 &amp; 4 (to end Grant Period 2 - 30 April 2019)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ERBFacility</dc:title>
  <dc:creator>Guy DUKE</dc:creator>
  <cp:lastModifiedBy>Guy DUKE</cp:lastModifiedBy>
  <cp:revision>60</cp:revision>
  <cp:lastPrinted>2018-02-15T22:30:37Z</cp:lastPrinted>
  <dcterms:created xsi:type="dcterms:W3CDTF">2017-10-16T08:09:03Z</dcterms:created>
  <dcterms:modified xsi:type="dcterms:W3CDTF">2018-12-08T15:42:59Z</dcterms:modified>
</cp:coreProperties>
</file>